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57" r:id="rId2"/>
    <p:sldId id="271" r:id="rId3"/>
    <p:sldId id="272" r:id="rId4"/>
    <p:sldId id="273" r:id="rId5"/>
    <p:sldId id="277" r:id="rId6"/>
    <p:sldId id="278" r:id="rId7"/>
    <p:sldId id="279" r:id="rId8"/>
    <p:sldId id="281" r:id="rId9"/>
    <p:sldId id="274" r:id="rId10"/>
    <p:sldId id="276" r:id="rId11"/>
    <p:sldId id="275" r:id="rId12"/>
    <p:sldId id="319" r:id="rId13"/>
    <p:sldId id="320" r:id="rId14"/>
    <p:sldId id="321" r:id="rId15"/>
    <p:sldId id="322" r:id="rId16"/>
    <p:sldId id="325" r:id="rId17"/>
    <p:sldId id="314" r:id="rId18"/>
    <p:sldId id="315" r:id="rId19"/>
    <p:sldId id="316" r:id="rId20"/>
    <p:sldId id="317" r:id="rId21"/>
    <p:sldId id="318" r:id="rId22"/>
    <p:sldId id="294" r:id="rId23"/>
    <p:sldId id="295" r:id="rId24"/>
    <p:sldId id="296" r:id="rId25"/>
    <p:sldId id="301" r:id="rId26"/>
    <p:sldId id="302" r:id="rId27"/>
    <p:sldId id="303" r:id="rId28"/>
    <p:sldId id="304" r:id="rId29"/>
    <p:sldId id="305" r:id="rId30"/>
    <p:sldId id="306" r:id="rId31"/>
    <p:sldId id="313" r:id="rId32"/>
    <p:sldId id="326" r:id="rId33"/>
    <p:sldId id="327" r:id="rId34"/>
    <p:sldId id="328" r:id="rId35"/>
    <p:sldId id="361" r:id="rId36"/>
    <p:sldId id="362" r:id="rId37"/>
    <p:sldId id="368" r:id="rId38"/>
    <p:sldId id="363" r:id="rId39"/>
    <p:sldId id="364" r:id="rId40"/>
    <p:sldId id="366" r:id="rId41"/>
    <p:sldId id="367" r:id="rId42"/>
    <p:sldId id="329" r:id="rId43"/>
    <p:sldId id="330" r:id="rId44"/>
    <p:sldId id="331" r:id="rId45"/>
    <p:sldId id="333" r:id="rId46"/>
    <p:sldId id="332" r:id="rId47"/>
    <p:sldId id="339" r:id="rId48"/>
    <p:sldId id="340" r:id="rId49"/>
    <p:sldId id="341" r:id="rId50"/>
    <p:sldId id="342" r:id="rId51"/>
    <p:sldId id="343" r:id="rId52"/>
    <p:sldId id="344" r:id="rId53"/>
    <p:sldId id="347" r:id="rId54"/>
    <p:sldId id="348" r:id="rId55"/>
    <p:sldId id="345" r:id="rId56"/>
    <p:sldId id="346" r:id="rId57"/>
    <p:sldId id="350" r:id="rId58"/>
    <p:sldId id="349" r:id="rId59"/>
    <p:sldId id="351" r:id="rId60"/>
    <p:sldId id="352" r:id="rId61"/>
    <p:sldId id="353" r:id="rId62"/>
    <p:sldId id="307" r:id="rId63"/>
    <p:sldId id="308" r:id="rId64"/>
    <p:sldId id="359" r:id="rId65"/>
    <p:sldId id="334" r:id="rId66"/>
    <p:sldId id="335" r:id="rId67"/>
    <p:sldId id="337" r:id="rId68"/>
    <p:sldId id="336" r:id="rId69"/>
    <p:sldId id="338" r:id="rId70"/>
    <p:sldId id="355" r:id="rId71"/>
    <p:sldId id="356" r:id="rId72"/>
    <p:sldId id="357" r:id="rId73"/>
    <p:sldId id="358" r:id="rId74"/>
    <p:sldId id="312" r:id="rId75"/>
    <p:sldId id="311" r:id="rId76"/>
    <p:sldId id="360"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49" autoAdjust="0"/>
  </p:normalViewPr>
  <p:slideViewPr>
    <p:cSldViewPr snapToGrid="0">
      <p:cViewPr varScale="1">
        <p:scale>
          <a:sx n="59" d="100"/>
          <a:sy n="59"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EA423-EA8E-486D-8A6C-40076B438D82}" type="datetimeFigureOut">
              <a:rPr lang="en-US" smtClean="0"/>
              <a:t>10/29/2019</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10F5E-8B2A-4F34-BFEC-9D8E7D8E211D}" type="slidenum">
              <a:rPr lang="en-US" smtClean="0"/>
              <a:t>‹#›</a:t>
            </a:fld>
            <a:endParaRPr lang="en-US"/>
          </a:p>
        </p:txBody>
      </p:sp>
    </p:spTree>
    <p:extLst>
      <p:ext uri="{BB962C8B-B14F-4D97-AF65-F5344CB8AC3E}">
        <p14:creationId xmlns:p14="http://schemas.microsoft.com/office/powerpoint/2010/main" val="62300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interesting to note that </a:t>
            </a:r>
            <a:r>
              <a:rPr lang="en-US" sz="1200" b="0" i="0" u="none" strike="noStrike" kern="1200" dirty="0" smtClean="0">
                <a:solidFill>
                  <a:schemeClr val="tx1"/>
                </a:solidFill>
                <a:effectLst/>
                <a:latin typeface="+mn-lt"/>
                <a:ea typeface="+mn-ea"/>
                <a:cs typeface="+mn-cs"/>
              </a:rPr>
              <a:t>w0</a:t>
            </a:r>
            <a:r>
              <a:rPr lang="en-US" sz="1200" b="0" i="0" kern="1200" dirty="0" smtClean="0">
                <a:solidFill>
                  <a:schemeClr val="tx1"/>
                </a:solidFill>
                <a:effectLst/>
                <a:latin typeface="+mn-lt"/>
                <a:ea typeface="+mn-ea"/>
                <a:cs typeface="+mn-cs"/>
              </a:rPr>
              <a:t> is -</a:t>
            </a:r>
            <a:r>
              <a:rPr lang="en-US" sz="1200" b="0" i="0" u="none" strike="noStrike"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which means that this value determines the intersection of the line with the vertical axis.</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10</a:t>
            </a:fld>
            <a:endParaRPr lang="en-US"/>
          </a:p>
        </p:txBody>
      </p:sp>
    </p:spTree>
    <p:extLst>
      <p:ext uri="{BB962C8B-B14F-4D97-AF65-F5344CB8AC3E}">
        <p14:creationId xmlns:p14="http://schemas.microsoft.com/office/powerpoint/2010/main" val="223752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time, it makes some mistakes as it wrongly classify three women. Intuitively, we can see that </a:t>
            </a:r>
            <a:r>
              <a:rPr lang="en-US" sz="1200" b="0" i="1" kern="1200" dirty="0" smtClean="0">
                <a:solidFill>
                  <a:schemeClr val="tx1"/>
                </a:solidFill>
                <a:effectLst/>
                <a:latin typeface="+mn-lt"/>
                <a:ea typeface="+mn-ea"/>
                <a:cs typeface="+mn-cs"/>
              </a:rPr>
              <a:t>if we select an hyperplane which is close to the data points of one class, then it might not generalize well.</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18</a:t>
            </a:fld>
            <a:endParaRPr lang="en-US"/>
          </a:p>
        </p:txBody>
      </p:sp>
    </p:spTree>
    <p:extLst>
      <p:ext uri="{BB962C8B-B14F-4D97-AF65-F5344CB8AC3E}">
        <p14:creationId xmlns:p14="http://schemas.microsoft.com/office/powerpoint/2010/main" val="4298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33</a:t>
            </a:fld>
            <a:endParaRPr lang="en-US"/>
          </a:p>
        </p:txBody>
      </p:sp>
    </p:spTree>
    <p:extLst>
      <p:ext uri="{BB962C8B-B14F-4D97-AF65-F5344CB8AC3E}">
        <p14:creationId xmlns:p14="http://schemas.microsoft.com/office/powerpoint/2010/main" val="408819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KKT</a:t>
            </a:r>
            <a:r>
              <a:rPr lang="zh-CN" altLang="en-US" sz="1200" b="0" i="0" kern="1200" dirty="0" smtClean="0">
                <a:solidFill>
                  <a:schemeClr val="tx1"/>
                </a:solidFill>
                <a:effectLst/>
                <a:latin typeface="+mn-lt"/>
                <a:ea typeface="+mn-ea"/>
                <a:cs typeface="+mn-cs"/>
              </a:rPr>
              <a:t>条件第一项是说最优点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∗必须满足所有等式及不等式限制条件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也就是说最优点必须是一个可行解</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这一点自然是毋庸置疑的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第二项表明在最优点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1" kern="1200" dirty="0" smtClean="0">
                <a:solidFill>
                  <a:schemeClr val="tx1"/>
                </a:solidFill>
                <a:effectLst/>
                <a:latin typeface="+mn-lt"/>
                <a:ea typeface="+mn-ea"/>
                <a:cs typeface="+mn-cs"/>
              </a:rPr>
              <a:t>f</a:t>
            </a:r>
            <a:r>
              <a:rPr lang="zh-CN" altLang="en-US" sz="1200" b="0" i="0" kern="1200" dirty="0" smtClean="0">
                <a:solidFill>
                  <a:schemeClr val="tx1"/>
                </a:solidFill>
                <a:effectLst/>
                <a:latin typeface="+mn-lt"/>
                <a:ea typeface="+mn-ea"/>
                <a:cs typeface="+mn-cs"/>
              </a:rPr>
              <a:t>必须是∇</a:t>
            </a:r>
            <a:r>
              <a:rPr lang="en-US" altLang="zh-CN" sz="1200" b="0" i="1" kern="1200" dirty="0" err="1" smtClean="0">
                <a:solidFill>
                  <a:schemeClr val="tx1"/>
                </a:solidFill>
                <a:effectLst/>
                <a:latin typeface="+mn-lt"/>
                <a:ea typeface="+mn-ea"/>
                <a:cs typeface="+mn-cs"/>
              </a:rPr>
              <a:t>gi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hj</a:t>
            </a:r>
            <a:r>
              <a:rPr lang="zh-CN" altLang="en-US" sz="1200" b="0" i="0" kern="1200" dirty="0" smtClean="0">
                <a:solidFill>
                  <a:schemeClr val="tx1"/>
                </a:solidFill>
                <a:effectLst/>
                <a:latin typeface="+mn-lt"/>
                <a:ea typeface="+mn-ea"/>
                <a:cs typeface="+mn-cs"/>
              </a:rPr>
              <a:t>的线性組合</a:t>
            </a:r>
            <a:r>
              <a:rPr lang="en-US" altLang="zh-CN" sz="1200" b="0" i="0" kern="1200" dirty="0" smtClean="0">
                <a:solidFill>
                  <a:schemeClr val="tx1"/>
                </a:solidFill>
                <a:effectLst/>
                <a:latin typeface="+mn-lt"/>
                <a:ea typeface="+mn-ea"/>
                <a:cs typeface="+mn-cs"/>
              </a:rPr>
              <a:t>, </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都叫作拉格朗日乘子</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所不同的是不等式限制条件有方向性</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所以每一个</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都必须大于或等于零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而等式限制条件没有方向性，所以</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没有符号的限制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其符号要视等式限制条件的写法而定</a:t>
            </a:r>
            <a:r>
              <a:rPr lang="en-US" altLang="zh-CN" sz="1200" b="0" i="0" kern="1200" dirty="0" smtClean="0">
                <a:solidFill>
                  <a:schemeClr val="tx1"/>
                </a:solidFill>
                <a:effectLst/>
                <a:latin typeface="+mn-lt"/>
                <a:ea typeface="+mn-ea"/>
                <a:cs typeface="+mn-cs"/>
              </a:rPr>
              <a:t>.</a:t>
            </a:r>
            <a:endParaRPr lang="en-US" dirty="0" smtClean="0"/>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34</a:t>
            </a:fld>
            <a:endParaRPr lang="en-US"/>
          </a:p>
        </p:txBody>
      </p:sp>
    </p:spTree>
    <p:extLst>
      <p:ext uri="{BB962C8B-B14F-4D97-AF65-F5344CB8AC3E}">
        <p14:creationId xmlns:p14="http://schemas.microsoft.com/office/powerpoint/2010/main" val="316361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Figure 6, note that the hyperplane learned in R^3 is nonlinear when projected back to R^2. Thus, we have improved the </a:t>
            </a:r>
            <a:r>
              <a:rPr lang="en-US" sz="1200" b="1" i="0" kern="1200" dirty="0" smtClean="0">
                <a:solidFill>
                  <a:schemeClr val="tx1"/>
                </a:solidFill>
                <a:effectLst/>
                <a:latin typeface="+mn-lt"/>
                <a:ea typeface="+mn-ea"/>
                <a:cs typeface="+mn-cs"/>
              </a:rPr>
              <a:t>expressiveness</a:t>
            </a:r>
            <a:r>
              <a:rPr lang="en-US" sz="1200" b="0" i="0" kern="1200" dirty="0" smtClean="0">
                <a:solidFill>
                  <a:schemeClr val="tx1"/>
                </a:solidFill>
                <a:effectLst/>
                <a:latin typeface="+mn-lt"/>
                <a:ea typeface="+mn-ea"/>
                <a:cs typeface="+mn-cs"/>
              </a:rPr>
              <a:t> of the Linear SVM classifier by working in a higher-dimensional space.</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51</a:t>
            </a:fld>
            <a:endParaRPr lang="en-US"/>
          </a:p>
        </p:txBody>
      </p:sp>
    </p:spTree>
    <p:extLst>
      <p:ext uri="{BB962C8B-B14F-4D97-AF65-F5344CB8AC3E}">
        <p14:creationId xmlns:p14="http://schemas.microsoft.com/office/powerpoint/2010/main" val="265276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scheme described so far is attractive due to its simplicity: we only modify the inputs to a 'vanilla' linear SVM.</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55</a:t>
            </a:fld>
            <a:endParaRPr lang="en-US"/>
          </a:p>
        </p:txBody>
      </p:sp>
    </p:spTree>
    <p:extLst>
      <p:ext uri="{BB962C8B-B14F-4D97-AF65-F5344CB8AC3E}">
        <p14:creationId xmlns:p14="http://schemas.microsoft.com/office/powerpoint/2010/main" val="216416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dirty="0" smtClean="0"/>
              <a:t>User-defined </a:t>
            </a:r>
            <a:r>
              <a:rPr lang="en-US" dirty="0" err="1" smtClean="0"/>
              <a:t>hyperparameter</a:t>
            </a:r>
            <a:r>
              <a:rPr lang="en-US" dirty="0" smtClean="0"/>
              <a:t> </a:t>
            </a:r>
          </a:p>
          <a:p>
            <a:pPr lvl="1"/>
            <a:r>
              <a:rPr lang="en-US" dirty="0" smtClean="0"/>
              <a:t>Trades off between the two terms in our objective</a:t>
            </a:r>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69</a:t>
            </a:fld>
            <a:endParaRPr lang="en-US"/>
          </a:p>
        </p:txBody>
      </p:sp>
    </p:spTree>
    <p:extLst>
      <p:ext uri="{BB962C8B-B14F-4D97-AF65-F5344CB8AC3E}">
        <p14:creationId xmlns:p14="http://schemas.microsoft.com/office/powerpoint/2010/main" val="25567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71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9037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7571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253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10/29/2019</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613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10/29/2019</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868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10/29/2019</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6361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10/29/2019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265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10/29/2019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0446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10/29/2019</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04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10/29/2019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55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6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600.png"/><Relationship Id="rId4" Type="http://schemas.openxmlformats.org/officeDocument/2006/relationships/image" Target="../media/image440.png"/></Relationships>
</file>

<file path=ppt/slides/_rels/slide4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640.png"/></Relationships>
</file>

<file path=ppt/slides/_rels/slide44.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75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750.png"/></Relationships>
</file>

<file path=ppt/slides/_rels/slide6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Support Vector Machine (SVM)</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Lin </a:t>
            </a:r>
            <a:r>
              <a:rPr lang="en-US" smtClean="0"/>
              <a:t>zhang</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Sep. 2016</a:t>
            </a:r>
            <a:endParaRPr lang="en-US" dirty="0"/>
          </a:p>
        </p:txBody>
      </p:sp>
    </p:spTree>
    <p:extLst>
      <p:ext uri="{BB962C8B-B14F-4D97-AF65-F5344CB8AC3E}">
        <p14:creationId xmlns:p14="http://schemas.microsoft.com/office/powerpoint/2010/main" val="172530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rPr>
                      <m:t>=0</m:t>
                    </m:r>
                  </m:oMath>
                </a14:m>
                <a:endParaRPr lang="en-US" dirty="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8" y="3579436"/>
                <a:ext cx="4938931" cy="1781000"/>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14:m>
                  <m:oMath xmlns:m="http://schemas.openxmlformats.org/officeDocument/2006/math">
                    <m:sSup>
                      <m:sSupPr>
                        <m:ctrlPr>
                          <a:rPr lang="en-US" sz="2400" b="1" i="1" smtClean="0">
                            <a:solidFill>
                              <a:schemeClr val="tx1">
                                <a:lumMod val="75000"/>
                                <a:lumOff val="25000"/>
                              </a:schemeClr>
                            </a:solidFill>
                            <a:latin typeface="Cambria Math" panose="02040503050406030204" pitchFamily="18" charset="0"/>
                          </a:rPr>
                        </m:ctrlPr>
                      </m:sSupPr>
                      <m:e>
                        <m:r>
                          <a:rPr lang="en-US" sz="2400" b="1" i="1" smtClean="0">
                            <a:solidFill>
                              <a:schemeClr val="tx1">
                                <a:lumMod val="75000"/>
                                <a:lumOff val="25000"/>
                              </a:schemeClr>
                            </a:solidFill>
                            <a:latin typeface="Cambria Math" panose="02040503050406030204" pitchFamily="18" charset="0"/>
                          </a:rPr>
                          <m:t>𝒘</m:t>
                        </m:r>
                      </m:e>
                      <m:sup>
                        <m:r>
                          <a:rPr lang="en-US" sz="2400" b="0" i="1" smtClean="0">
                            <a:solidFill>
                              <a:schemeClr val="tx1">
                                <a:lumMod val="75000"/>
                                <a:lumOff val="25000"/>
                              </a:schemeClr>
                            </a:solidFill>
                            <a:latin typeface="Cambria Math" panose="02040503050406030204" pitchFamily="18" charset="0"/>
                          </a:rPr>
                          <m:t>𝑇</m:t>
                        </m:r>
                      </m:sup>
                    </m:sSup>
                    <m:r>
                      <a:rPr lang="en-US" sz="2400" b="1" i="1" smtClean="0">
                        <a:solidFill>
                          <a:schemeClr val="tx1">
                            <a:lumMod val="75000"/>
                            <a:lumOff val="25000"/>
                          </a:schemeClr>
                        </a:solidFill>
                        <a:latin typeface="Cambria Math" panose="02040503050406030204" pitchFamily="18" charset="0"/>
                      </a:rPr>
                      <m:t>𝒙</m:t>
                    </m:r>
                    <m:r>
                      <a:rPr lang="en-US" sz="2400" b="0" i="0"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r>
                      <a:rPr lang="en-US" sz="2400" b="0" i="1" smtClean="0">
                        <a:solidFill>
                          <a:schemeClr val="tx1">
                            <a:lumMod val="75000"/>
                            <a:lumOff val="25000"/>
                          </a:schemeClr>
                        </a:solidFill>
                        <a:latin typeface="Cambria Math" panose="02040503050406030204" pitchFamily="18" charset="0"/>
                      </a:rPr>
                      <m:t>∗1+</m:t>
                    </m:r>
                    <m:d>
                      <m:dPr>
                        <m:ctrlPr>
                          <a:rPr lang="en-US" sz="2400" b="0" i="1" smtClean="0">
                            <a:solidFill>
                              <a:schemeClr val="tx1">
                                <a:lumMod val="75000"/>
                                <a:lumOff val="25000"/>
                              </a:schemeClr>
                            </a:solidFill>
                            <a:latin typeface="Cambria Math" panose="02040503050406030204" pitchFamily="18" charset="0"/>
                          </a:rPr>
                        </m:ctrlPr>
                      </m:dPr>
                      <m:e>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d>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𝑥</m:t>
                    </m:r>
                    <m:r>
                      <a:rPr lang="en-US" sz="2400" b="0" i="1" smtClean="0">
                        <a:solidFill>
                          <a:schemeClr val="tx1">
                            <a:lumMod val="75000"/>
                            <a:lumOff val="25000"/>
                          </a:schemeClr>
                        </a:solidFill>
                        <a:latin typeface="Cambria Math" panose="02040503050406030204" pitchFamily="18" charset="0"/>
                      </a:rPr>
                      <m:t>+1∗</m:t>
                    </m:r>
                    <m:r>
                      <a:rPr lang="en-US" sz="2400" b="0" i="1" smtClean="0">
                        <a:solidFill>
                          <a:schemeClr val="tx1">
                            <a:lumMod val="75000"/>
                            <a:lumOff val="25000"/>
                          </a:schemeClr>
                        </a:solidFill>
                        <a:latin typeface="Cambria Math" panose="02040503050406030204" pitchFamily="18" charset="0"/>
                      </a:rPr>
                      <m:t>𝑦</m:t>
                    </m:r>
                  </m:oMath>
                </a14:m>
                <a:endParaRPr lang="en-US" sz="2400" b="0" i="1" dirty="0" smtClean="0">
                  <a:solidFill>
                    <a:schemeClr val="tx1">
                      <a:lumMod val="75000"/>
                      <a:lumOff val="25000"/>
                    </a:schemeClr>
                  </a:solidFill>
                  <a:latin typeface="Cambria Math" panose="020405030504060302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b="0" dirty="0" smtClean="0">
                    <a:solidFill>
                      <a:schemeClr val="tx1">
                        <a:lumMod val="75000"/>
                        <a:lumOff val="25000"/>
                      </a:schemeClr>
                    </a:solidFill>
                  </a:rPr>
                  <a:t>          </a:t>
                </a:r>
                <a14:m>
                  <m:oMath xmlns:m="http://schemas.openxmlformats.org/officeDocument/2006/math">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𝑦</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𝑎𝑥</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oMath>
                </a14:m>
                <a:endParaRPr lang="en-US" sz="2400" dirty="0" smtClean="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The two equations are just different ways of expressing the same thing.</a:t>
                </a:r>
              </a:p>
            </p:txBody>
          </p:sp>
        </mc:Choice>
        <mc:Fallback xmlns="">
          <p:sp>
            <p:nvSpPr>
              <p:cNvPr id="15" name="矩形 14"/>
              <p:cNvSpPr>
                <a:spLocks noRot="1" noChangeAspect="1" noMove="1" noResize="1" noEditPoints="1" noAdjustHandles="1" noChangeArrowheads="1" noChangeShapeType="1" noTextEdit="1"/>
              </p:cNvSpPr>
              <p:nvPr/>
            </p:nvSpPr>
            <p:spPr>
              <a:xfrm>
                <a:off x="587828" y="3579436"/>
                <a:ext cx="4938931" cy="1781000"/>
              </a:xfrm>
              <a:prstGeom prst="rect">
                <a:avLst/>
              </a:prstGeom>
              <a:blipFill>
                <a:blip r:embed="rId5"/>
                <a:stretch>
                  <a:fillRect b="-6849"/>
                </a:stretch>
              </a:blipFill>
            </p:spPr>
            <p:txBody>
              <a:bodyPr/>
              <a:lstStyle/>
              <a:p>
                <a:r>
                  <a:rPr lang="en-US">
                    <a:noFill/>
                  </a:rPr>
                  <a:t> </a:t>
                </a:r>
              </a:p>
            </p:txBody>
          </p:sp>
        </mc:Fallback>
      </mc:AlternateContent>
      <p:sp>
        <p:nvSpPr>
          <p:cNvPr id="16" name="圆角矩形 15"/>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Tree>
    <p:extLst>
      <p:ext uri="{BB962C8B-B14F-4D97-AF65-F5344CB8AC3E}">
        <p14:creationId xmlns:p14="http://schemas.microsoft.com/office/powerpoint/2010/main" val="224963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jituwang.com/uploads/allimg/130601/260198-1306010Q322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72" t="12418" r="20714"/>
          <a:stretch/>
        </p:blipFill>
        <p:spPr bwMode="auto">
          <a:xfrm>
            <a:off x="6823338" y="2049992"/>
            <a:ext cx="2188029" cy="272511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a:t>T</a:t>
            </a:r>
            <a:r>
              <a:rPr lang="en-US" dirty="0"/>
              <a:t>he equation of the hyperplane</a:t>
            </a:r>
          </a:p>
        </p:txBody>
      </p:sp>
      <p:sp>
        <p:nvSpPr>
          <p:cNvPr id="3" name="内容占位符 2"/>
          <p:cNvSpPr>
            <a:spLocks noGrp="1"/>
          </p:cNvSpPr>
          <p:nvPr>
            <p:ph idx="1"/>
          </p:nvPr>
        </p:nvSpPr>
        <p:spPr/>
        <p:txBody>
          <a:bodyPr/>
          <a:lstStyle/>
          <a:p>
            <a:endParaRPr lang="en-US" dirty="0" smtClean="0"/>
          </a:p>
          <a:p>
            <a:r>
              <a:rPr lang="en-US" dirty="0" smtClean="0">
                <a:solidFill>
                  <a:srgbClr val="FF0000"/>
                </a:solidFill>
              </a:rPr>
              <a:t>Why </a:t>
            </a:r>
            <a:r>
              <a:rPr lang="en-US" dirty="0">
                <a:solidFill>
                  <a:srgbClr val="FF0000"/>
                </a:solidFill>
              </a:rPr>
              <a:t>do we use the hyperplane equation </a:t>
            </a:r>
            <a:r>
              <a:rPr lang="en-US" b="1" i="1" dirty="0" err="1" smtClean="0">
                <a:solidFill>
                  <a:srgbClr val="FF0000"/>
                </a:solidFill>
                <a:latin typeface="Times New Roman" panose="02020603050405020304" pitchFamily="18" charset="0"/>
                <a:cs typeface="Times New Roman" panose="02020603050405020304" pitchFamily="18" charset="0"/>
              </a:rPr>
              <a:t>w</a:t>
            </a:r>
            <a:r>
              <a:rPr lang="en-US" i="1" baseline="30000" dirty="0" err="1" smtClean="0">
                <a:solidFill>
                  <a:srgbClr val="FF0000"/>
                </a:solidFill>
                <a:latin typeface="Times New Roman" panose="02020603050405020304" pitchFamily="18" charset="0"/>
                <a:cs typeface="Times New Roman" panose="02020603050405020304" pitchFamily="18" charset="0"/>
              </a:rPr>
              <a:t>T</a:t>
            </a:r>
            <a:r>
              <a:rPr lang="en-US" b="1" i="1" dirty="0" err="1" smtClean="0">
                <a:solidFill>
                  <a:srgbClr val="FF0000"/>
                </a:solidFill>
                <a:latin typeface="Times New Roman" panose="02020603050405020304" pitchFamily="18" charset="0"/>
                <a:cs typeface="Times New Roman" panose="02020603050405020304" pitchFamily="18" charset="0"/>
              </a:rPr>
              <a:t>x</a:t>
            </a:r>
            <a:r>
              <a:rPr lang="en-US" dirty="0" smtClean="0">
                <a:solidFill>
                  <a:srgbClr val="FF0000"/>
                </a:solidFill>
              </a:rPr>
              <a:t> </a:t>
            </a:r>
            <a:r>
              <a:rPr lang="en-US" dirty="0">
                <a:solidFill>
                  <a:srgbClr val="FF0000"/>
                </a:solidFill>
              </a:rPr>
              <a:t>instead of  </a:t>
            </a:r>
            <a:r>
              <a:rPr lang="en-US" i="1" dirty="0">
                <a:solidFill>
                  <a:srgbClr val="FF0000"/>
                </a:solidFill>
                <a:latin typeface="Times New Roman" panose="02020603050405020304" pitchFamily="18" charset="0"/>
                <a:cs typeface="Times New Roman" panose="02020603050405020304" pitchFamily="18" charset="0"/>
              </a:rPr>
              <a:t>y</a:t>
            </a:r>
            <a:r>
              <a:rPr lang="en-US" dirty="0" smtClean="0">
                <a:solidFill>
                  <a:srgbClr val="FF0000"/>
                </a:solidFill>
                <a:latin typeface="Times New Roman" panose="02020603050405020304" pitchFamily="18" charset="0"/>
                <a:cs typeface="Times New Roman" panose="02020603050405020304" pitchFamily="18" charset="0"/>
              </a:rPr>
              <a:t>=</a:t>
            </a:r>
            <a:r>
              <a:rPr lang="en-US" i="1" dirty="0" err="1">
                <a:solidFill>
                  <a:srgbClr val="FF0000"/>
                </a:solidFill>
                <a:latin typeface="Times New Roman" panose="02020603050405020304" pitchFamily="18" charset="0"/>
                <a:cs typeface="Times New Roman" panose="02020603050405020304" pitchFamily="18" charset="0"/>
              </a:rPr>
              <a:t>ax</a:t>
            </a:r>
            <a:r>
              <a:rPr lang="en-US" dirty="0" err="1" smtClean="0">
                <a:solidFill>
                  <a:srgbClr val="FF0000"/>
                </a:solidFill>
                <a:latin typeface="Times New Roman" panose="02020603050405020304" pitchFamily="18" charset="0"/>
                <a:cs typeface="Times New Roman" panose="02020603050405020304" pitchFamily="18" charset="0"/>
              </a:rPr>
              <a:t>+</a:t>
            </a:r>
            <a:r>
              <a:rPr lang="en-US" i="1" dirty="0" err="1" smtClean="0">
                <a:solidFill>
                  <a:srgbClr val="FF0000"/>
                </a:solidFill>
                <a:latin typeface="Times New Roman" panose="02020603050405020304" pitchFamily="18" charset="0"/>
                <a:cs typeface="Times New Roman" panose="02020603050405020304" pitchFamily="18" charset="0"/>
              </a:rPr>
              <a:t>b</a:t>
            </a:r>
            <a:r>
              <a:rPr lang="en-US" dirty="0" smtClean="0">
                <a:solidFill>
                  <a:srgbClr val="FF0000"/>
                </a:solidFill>
              </a:rPr>
              <a:t>?</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10" name="矩形 9"/>
          <p:cNvSpPr/>
          <p:nvPr/>
        </p:nvSpPr>
        <p:spPr>
          <a:xfrm>
            <a:off x="1045029" y="2994678"/>
            <a:ext cx="5992585" cy="1938992"/>
          </a:xfrm>
          <a:prstGeom prst="rect">
            <a:avLst/>
          </a:prstGeom>
        </p:spPr>
        <p:txBody>
          <a:bodyPr wrap="square">
            <a:spAutoFit/>
          </a:bodyPr>
          <a:lstStyle/>
          <a:p>
            <a:r>
              <a:rPr lang="en-US" sz="2400" dirty="0">
                <a:solidFill>
                  <a:schemeClr val="tx1">
                    <a:lumMod val="75000"/>
                    <a:lumOff val="25000"/>
                  </a:schemeClr>
                </a:solidFill>
              </a:rPr>
              <a:t>For two reasons</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it is easier to work in more than two dimensions with this notation</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the vector </a:t>
            </a:r>
            <a:r>
              <a:rPr lang="en-US" sz="2400" b="1" i="1" dirty="0">
                <a:solidFill>
                  <a:schemeClr val="tx1">
                    <a:lumMod val="75000"/>
                    <a:lumOff val="25000"/>
                  </a:schemeClr>
                </a:solidFill>
                <a:latin typeface="Times New Roman" panose="02020603050405020304" pitchFamily="18" charset="0"/>
                <a:cs typeface="Times New Roman" panose="02020603050405020304" pitchFamily="18" charset="0"/>
              </a:rPr>
              <a:t>w</a:t>
            </a:r>
            <a:r>
              <a:rPr lang="en-US" sz="2400" dirty="0">
                <a:solidFill>
                  <a:schemeClr val="tx1">
                    <a:lumMod val="75000"/>
                    <a:lumOff val="25000"/>
                  </a:schemeClr>
                </a:solidFill>
              </a:rPr>
              <a:t> will always be normal to the hyperplane</a:t>
            </a:r>
          </a:p>
        </p:txBody>
      </p:sp>
    </p:spTree>
    <p:extLst>
      <p:ext uri="{BB962C8B-B14F-4D97-AF65-F5344CB8AC3E}">
        <p14:creationId xmlns:p14="http://schemas.microsoft.com/office/powerpoint/2010/main" val="13643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5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smtClean="0"/>
              <a:t>We </a:t>
            </a:r>
            <a:r>
              <a:rPr lang="en-US" dirty="0"/>
              <a:t>could trace a line and then all the data points representing </a:t>
            </a:r>
            <a:r>
              <a:rPr lang="en-US" dirty="0" smtClean="0"/>
              <a:t>men </a:t>
            </a:r>
            <a:r>
              <a:rPr lang="en-US" dirty="0"/>
              <a:t>will be above the line, and all the data points representing women will be below the </a:t>
            </a:r>
            <a:r>
              <a:rPr lang="en-US" dirty="0" smtClean="0"/>
              <a:t>line.</a:t>
            </a:r>
          </a:p>
          <a:p>
            <a:r>
              <a:rPr lang="en-US" dirty="0"/>
              <a:t>Such a line is called a </a:t>
            </a:r>
            <a:r>
              <a:rPr lang="en-US" dirty="0">
                <a:solidFill>
                  <a:srgbClr val="FF0000"/>
                </a:solidFill>
              </a:rPr>
              <a:t>separating </a:t>
            </a:r>
            <a:r>
              <a:rPr lang="en-US" dirty="0" smtClean="0">
                <a:solidFill>
                  <a:srgbClr val="FF0000"/>
                </a:solidFill>
              </a:rPr>
              <a:t>hyperplane</a:t>
            </a:r>
            <a:r>
              <a:rPr lang="en-US" dirty="0" smtClean="0">
                <a:solidFill>
                  <a:schemeClr val="tx1"/>
                </a:solidFill>
              </a:rPr>
              <a:t>, or a </a:t>
            </a:r>
            <a:r>
              <a:rPr lang="en-US" dirty="0" smtClean="0">
                <a:solidFill>
                  <a:srgbClr val="FF0000"/>
                </a:solidFill>
              </a:rPr>
              <a:t>decision boundary</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3074" name="Picture 2" descr="http://i2.wp.com/www.svm-tutorial.com/wp-content/uploads/2014/11/01_svm-dataset1-separat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76" b="3413"/>
          <a:stretch/>
        </p:blipFill>
        <p:spPr bwMode="auto">
          <a:xfrm>
            <a:off x="1946348" y="2867410"/>
            <a:ext cx="5303555" cy="343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0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An </a:t>
            </a:r>
            <a:r>
              <a:rPr lang="en-US" dirty="0" smtClean="0"/>
              <a:t>hyperplane is a generalization of a plane.</a:t>
            </a:r>
          </a:p>
          <a:p>
            <a:pPr lvl="1"/>
            <a:r>
              <a:rPr lang="en-US" dirty="0"/>
              <a:t>in one dimension, an hyperplane is called a point</a:t>
            </a:r>
          </a:p>
          <a:p>
            <a:pPr lvl="1"/>
            <a:r>
              <a:rPr lang="en-US" dirty="0"/>
              <a:t>in two dimensions, it is a line</a:t>
            </a:r>
          </a:p>
          <a:p>
            <a:pPr lvl="1"/>
            <a:r>
              <a:rPr lang="en-US" dirty="0"/>
              <a:t>in three dimensions, it is a plane</a:t>
            </a:r>
          </a:p>
          <a:p>
            <a:pPr lvl="1"/>
            <a:r>
              <a:rPr lang="en-US" dirty="0"/>
              <a:t>in more dimensions you can call it an hyperplane</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5122" name="Picture 2" descr="http://i2.wp.com/www.svm-tutorial.com/wp-content/uploads/2014/11/separating-hyperp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3" y="3289525"/>
            <a:ext cx="69532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4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a:t>
            </a:r>
            <a:r>
              <a:rPr lang="en-US" sz="2800" dirty="0" smtClean="0"/>
              <a:t>signed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a:t>
                </a:r>
                <a:r>
                  <a:rPr lang="en-US" dirty="0"/>
                  <a:t>have an hyperplane, which separates </a:t>
                </a:r>
                <a:r>
                  <a:rPr lang="en-US"/>
                  <a:t>two </a:t>
                </a:r>
                <a:r>
                  <a:rPr lang="en-US" smtClean="0"/>
                  <a:t>group</a:t>
                </a:r>
                <a:r>
                  <a:rPr lang="en-US" altLang="zh-CN" smtClean="0"/>
                  <a:t>s</a:t>
                </a:r>
                <a:r>
                  <a:rPr lang="en-US" smtClean="0"/>
                  <a:t> </a:t>
                </a:r>
                <a:r>
                  <a:rPr lang="en-US" dirty="0"/>
                  <a:t>of </a:t>
                </a:r>
                <a:r>
                  <a:rPr lang="en-US" dirty="0" smtClean="0"/>
                  <a:t>data</a:t>
                </a:r>
              </a:p>
              <a:p>
                <a:r>
                  <a:rPr lang="en-US" dirty="0" smtClean="0"/>
                  <a:t>The equation of the hyperplane is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b="1"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=0</m:t>
                    </m:r>
                  </m:oMath>
                </a14:m>
                <a:endParaRPr lang="en-US" dirty="0" smtClean="0"/>
              </a:p>
              <a:p>
                <a14:m>
                  <m:oMath xmlns:m="http://schemas.openxmlformats.org/officeDocument/2006/math">
                    <m:sSup>
                      <m:sSupPr>
                        <m:ctrlPr>
                          <a:rPr lang="en-US" altLang="zh-CN" b="0" i="1" dirty="0" smtClean="0">
                            <a:latin typeface="Cambria Math" panose="02040503050406030204" pitchFamily="18" charset="0"/>
                          </a:rPr>
                        </m:ctrlPr>
                      </m:sSupPr>
                      <m:e>
                        <m:r>
                          <a:rPr lang="en-US" altLang="zh-CN" b="1" i="1" dirty="0">
                            <a:latin typeface="Cambria Math" panose="02040503050406030204" pitchFamily="18" charset="0"/>
                          </a:rPr>
                          <m:t>𝒘</m:t>
                        </m:r>
                      </m:e>
                      <m:sup>
                        <m:r>
                          <a:rPr lang="en-US" altLang="zh-CN" b="0" i="0" dirty="0" smtClean="0">
                            <a:latin typeface="Cambria Math" panose="02040503050406030204" pitchFamily="18" charset="0"/>
                          </a:rPr>
                          <m:t>∗</m:t>
                        </m:r>
                      </m:sup>
                    </m:sSup>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1" i="1" dirty="0" smtClean="0">
                            <a:latin typeface="Cambria Math" panose="02040503050406030204" pitchFamily="18" charset="0"/>
                          </a:rPr>
                          <m:t>𝒘</m:t>
                        </m:r>
                      </m:num>
                      <m:den>
                        <m:d>
                          <m:dPr>
                            <m:begChr m:val="‖"/>
                            <m:endChr m:val="‖"/>
                            <m:ctrlPr>
                              <a:rPr lang="en-US" altLang="zh-CN" b="0" i="1" dirty="0" smtClean="0">
                                <a:latin typeface="Cambria Math" panose="02040503050406030204" pitchFamily="18" charset="0"/>
                              </a:rPr>
                            </m:ctrlPr>
                          </m:dPr>
                          <m:e>
                            <m:r>
                              <a:rPr lang="en-US" altLang="zh-CN" b="1" i="1" dirty="0">
                                <a:latin typeface="Cambria Math" panose="02040503050406030204" pitchFamily="18" charset="0"/>
                              </a:rPr>
                              <m:t>𝒘</m:t>
                            </m:r>
                          </m:e>
                        </m:d>
                      </m:den>
                    </m:f>
                  </m:oMath>
                </a14:m>
                <a:r>
                  <a:rPr lang="en-US" dirty="0" smtClean="0"/>
                  <a:t> is the unit normal vector</a:t>
                </a:r>
                <a:endParaRPr lang="en-US" dirty="0"/>
              </a:p>
              <a:p>
                <a:r>
                  <a:rPr lang="en-US" dirty="0"/>
                  <a:t>We would like to compute the distance between the point </a:t>
                </a:r>
                <a:r>
                  <a:rPr lang="en-US" b="1" i="1" dirty="0" smtClean="0">
                    <a:latin typeface="Times New Roman" panose="02020603050405020304" pitchFamily="18" charset="0"/>
                    <a:cs typeface="Times New Roman" panose="02020603050405020304" pitchFamily="18" charset="0"/>
                  </a:rPr>
                  <a:t>a</a:t>
                </a:r>
                <a:r>
                  <a:rPr lang="en-US" dirty="0"/>
                  <a:t> and the hyperplane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9" name="图片 8"/>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325268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a:t>
            </a:r>
            <a:r>
              <a:rPr lang="en-US" sz="2800" dirty="0" smtClean="0"/>
              <a:t>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want to find distance between </a:t>
                </a:r>
                <a:r>
                  <a:rPr lang="en-US" b="1" i="1" dirty="0">
                    <a:latin typeface="Times New Roman" panose="02020603050405020304" pitchFamily="18" charset="0"/>
                    <a:cs typeface="Times New Roman" panose="02020603050405020304" pitchFamily="18" charset="0"/>
                  </a:rPr>
                  <a:t>a</a:t>
                </a:r>
                <a:r>
                  <a:rPr lang="en-US" dirty="0"/>
                  <a:t> and line in direction of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oMath>
                </a14:m>
                <a:endParaRPr lang="en-US" dirty="0" smtClean="0"/>
              </a:p>
              <a:p>
                <a:r>
                  <a:rPr lang="en-US" dirty="0"/>
                  <a:t>If we define point </a:t>
                </a:r>
                <a:r>
                  <a:rPr lang="en-US" b="1"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t> on the line, then this distance corresponds to length of </a:t>
                </a:r>
                <a14:m>
                  <m:oMath xmlns:m="http://schemas.openxmlformats.org/officeDocument/2006/math">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oMath>
                </a14:m>
                <a:r>
                  <a:rPr lang="en-US" dirty="0" smtClean="0">
                    <a:latin typeface="Times New Roman" panose="02020603050405020304" pitchFamily="18" charset="0"/>
                    <a:cs typeface="Times New Roman" panose="02020603050405020304" pitchFamily="18" charset="0"/>
                  </a:rPr>
                  <a:t> </a:t>
                </a:r>
                <a:r>
                  <a:rPr lang="en-US" dirty="0"/>
                  <a:t>in direction of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m:t>
                        </m:r>
                      </m:sup>
                    </m:sSup>
                  </m:oMath>
                </a14:m>
                <a:r>
                  <a:rPr lang="en-US" dirty="0"/>
                  <a:t> , which </a:t>
                </a:r>
                <a:r>
                  <a:rPr lang="en-US" dirty="0" smtClean="0"/>
                  <a:t>equals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smtClean="0"/>
              </a:p>
              <a:p>
                <a:r>
                  <a:rPr lang="en-US" dirty="0" smtClean="0"/>
                  <a:t>Since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 distance </a:t>
                </a:r>
                <a:r>
                  <a:rPr lang="en-US" dirty="0" smtClean="0"/>
                  <a:t>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𝒘</m:t>
                            </m:r>
                          </m:e>
                        </m:d>
                      </m:den>
                    </m:f>
                    <m:r>
                      <a:rPr lang="en-US"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𝒘</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190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8" name="图片 7"/>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72536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dirty="0"/>
              <a:t>Distance from a point to decision boundary</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unsigned distance from a point </a:t>
                </a:r>
                <a14:m>
                  <m:oMath xmlns:m="http://schemas.openxmlformats.org/officeDocument/2006/math">
                    <m:r>
                      <a:rPr lang="en-US" b="1" i="1" smtClean="0">
                        <a:latin typeface="Cambria Math" panose="02040503050406030204" pitchFamily="18" charset="0"/>
                      </a:rPr>
                      <m:t>𝒙</m:t>
                    </m:r>
                  </m:oMath>
                </a14:m>
                <a:r>
                  <a:rPr lang="en-US" dirty="0" smtClean="0"/>
                  <a:t> to a hyperplane </a:t>
                </a:r>
                <a14:m>
                  <m:oMath xmlns:m="http://schemas.openxmlformats.org/officeDocument/2006/math">
                    <m:r>
                      <a:rPr lang="en-US" i="1" smtClean="0">
                        <a:latin typeface="Cambria Math" panose="02040503050406030204" pitchFamily="18" charset="0"/>
                        <a:ea typeface="Cambria Math" panose="02040503050406030204" pitchFamily="18" charset="0"/>
                      </a:rPr>
                      <m:t>ℋ</m:t>
                    </m:r>
                  </m:oMath>
                </a14:m>
                <a:r>
                  <a:rPr lang="en-US" dirty="0" smtClean="0"/>
                  <a:t> is</a:t>
                </a:r>
              </a:p>
              <a:p>
                <a:endParaRPr lang="en-US" dirty="0"/>
              </a:p>
              <a:p>
                <a:endParaRPr lang="en-US" dirty="0" smtClean="0"/>
              </a:p>
              <a:p>
                <a:r>
                  <a:rPr lang="en-US" dirty="0" smtClean="0"/>
                  <a:t>We </a:t>
                </a:r>
                <a:r>
                  <a:rPr lang="en-US" dirty="0"/>
                  <a:t>can remove the absolute </a:t>
                </a:r>
                <a:r>
                  <a:rPr lang="en-US" dirty="0" smtClean="0"/>
                  <a:t>value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e>
                    </m:d>
                  </m:oMath>
                </a14:m>
                <a:r>
                  <a:rPr lang="en-US" dirty="0" smtClean="0"/>
                  <a:t> by </a:t>
                </a:r>
                <a:r>
                  <a:rPr lang="en-US" dirty="0"/>
                  <a:t>exploiting the fact that the decision boundary classifies every point in the training dataset </a:t>
                </a:r>
                <a:r>
                  <a:rPr lang="en-US" dirty="0" smtClean="0"/>
                  <a:t>correctly</a:t>
                </a:r>
              </a:p>
              <a:p>
                <a:r>
                  <a:rPr lang="en-US" dirty="0"/>
                  <a:t>Namely, </a:t>
                </a:r>
                <a14:m>
                  <m:oMath xmlns:m="http://schemas.openxmlformats.org/officeDocument/2006/math">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a14:m>
                <a:r>
                  <a:rPr lang="en-US" dirty="0" smtClean="0"/>
                  <a:t> </a:t>
                </a:r>
                <a:r>
                  <a:rPr lang="en-US" dirty="0"/>
                  <a:t>and </a:t>
                </a:r>
                <a:r>
                  <a:rPr lang="en-US" b="1" i="1" dirty="0">
                    <a:latin typeface="Times New Roman" panose="02020603050405020304" pitchFamily="18" charset="0"/>
                    <a:cs typeface="Times New Roman" panose="02020603050405020304" pitchFamily="18" charset="0"/>
                  </a:rPr>
                  <a:t>x</a:t>
                </a:r>
                <a:r>
                  <a:rPr lang="en-US" dirty="0"/>
                  <a:t>’s label </a:t>
                </a:r>
                <a:r>
                  <a:rPr lang="en-US" i="1" dirty="0">
                    <a:latin typeface="Times New Roman" panose="02020603050405020304" pitchFamily="18" charset="0"/>
                    <a:cs typeface="Times New Roman" panose="02020603050405020304" pitchFamily="18" charset="0"/>
                  </a:rPr>
                  <a:t>y</a:t>
                </a:r>
                <a:r>
                  <a:rPr lang="en-US" dirty="0"/>
                  <a:t> must have the same sign, so:</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262158" y="1404257"/>
                <a:ext cx="2622063"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chemeClr val="tx1">
                                  <a:lumMod val="75000"/>
                                  <a:lumOff val="25000"/>
                                </a:schemeClr>
                              </a:solidFill>
                              <a:latin typeface="Cambria Math" panose="02040503050406030204" pitchFamily="18" charset="0"/>
                            </a:rPr>
                          </m:ctrlPr>
                        </m:sSubPr>
                        <m:e>
                          <m:r>
                            <a:rPr lang="en-US" sz="2400" b="1" i="1">
                              <a:solidFill>
                                <a:schemeClr val="tx1">
                                  <a:lumMod val="75000"/>
                                  <a:lumOff val="25000"/>
                                </a:schemeClr>
                              </a:solidFill>
                              <a:latin typeface="Cambria Math" panose="02040503050406030204" pitchFamily="18" charset="0"/>
                            </a:rPr>
                            <m:t>𝑑</m:t>
                          </m:r>
                        </m:e>
                        <m:sub>
                          <m:r>
                            <a:rPr lang="en-US" sz="2400" b="1" i="1">
                              <a:solidFill>
                                <a:schemeClr val="tx1">
                                  <a:lumMod val="75000"/>
                                  <a:lumOff val="25000"/>
                                </a:schemeClr>
                              </a:solidFill>
                              <a:latin typeface="Cambria Math" panose="02040503050406030204" pitchFamily="18" charset="0"/>
                            </a:rPr>
                            <m:t>ℋ</m:t>
                          </m:r>
                        </m:sub>
                      </m:sSub>
                      <m:d>
                        <m:dPr>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1" i="1">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d>
                            <m:dPr>
                              <m:begChr m:val="|"/>
                              <m:endChr m:val="|"/>
                              <m:ctrlPr>
                                <a:rPr lang="en-US" sz="2400" b="1" i="1">
                                  <a:solidFill>
                                    <a:schemeClr val="tx1">
                                      <a:lumMod val="75000"/>
                                      <a:lumOff val="25000"/>
                                    </a:schemeClr>
                                  </a:solidFill>
                                  <a:latin typeface="Cambria Math" panose="02040503050406030204" pitchFamily="18" charset="0"/>
                                </a:rPr>
                              </m:ctrlPr>
                            </m:dPr>
                            <m:e>
                              <m:sSup>
                                <m:sSupPr>
                                  <m:ctrlPr>
                                    <a:rPr lang="en-US" sz="2400" b="1" i="1">
                                      <a:solidFill>
                                        <a:schemeClr val="tx1">
                                          <a:lumMod val="75000"/>
                                          <a:lumOff val="25000"/>
                                        </a:schemeClr>
                                      </a:solidFill>
                                      <a:latin typeface="Cambria Math" panose="02040503050406030204" pitchFamily="18" charset="0"/>
                                    </a:rPr>
                                  </m:ctrlPr>
                                </m:sSupPr>
                                <m:e>
                                  <m:r>
                                    <a:rPr lang="en-US" sz="2400" b="1" i="1">
                                      <a:solidFill>
                                        <a:schemeClr val="tx1">
                                          <a:lumMod val="75000"/>
                                          <a:lumOff val="25000"/>
                                        </a:schemeClr>
                                      </a:solidFill>
                                      <a:latin typeface="Cambria Math" panose="02040503050406030204" pitchFamily="18" charset="0"/>
                                    </a:rPr>
                                    <m:t>𝒘</m:t>
                                  </m:r>
                                </m:e>
                                <m:sup>
                                  <m:r>
                                    <a:rPr lang="en-US" sz="2400" b="1" i="1">
                                      <a:solidFill>
                                        <a:schemeClr val="tx1">
                                          <a:lumMod val="75000"/>
                                          <a:lumOff val="25000"/>
                                        </a:schemeClr>
                                      </a:solidFill>
                                      <a:latin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𝑏</m:t>
                              </m:r>
                            </m:e>
                          </m:d>
                        </m:num>
                        <m:den>
                          <m:sSub>
                            <m:sSubPr>
                              <m:ctrlPr>
                                <a:rPr lang="en-US" sz="2400" b="1" i="1">
                                  <a:solidFill>
                                    <a:schemeClr val="tx1">
                                      <a:lumMod val="75000"/>
                                      <a:lumOff val="25000"/>
                                    </a:schemeClr>
                                  </a:solidFill>
                                  <a:latin typeface="Cambria Math" panose="02040503050406030204" pitchFamily="18" charset="0"/>
                                </a:rPr>
                              </m:ctrlPr>
                            </m:sSubPr>
                            <m:e>
                              <m:d>
                                <m:dPr>
                                  <m:begChr m:val="‖"/>
                                  <m:endChr m:val="‖"/>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𝒘</m:t>
                                  </m:r>
                                </m:e>
                              </m:d>
                            </m:e>
                            <m:sub>
                              <m:r>
                                <a:rPr lang="en-US" sz="2400" b="1" i="1">
                                  <a:solidFill>
                                    <a:schemeClr val="tx1">
                                      <a:lumMod val="75000"/>
                                      <a:lumOff val="25000"/>
                                    </a:schemeClr>
                                  </a:solidFill>
                                  <a:latin typeface="Cambria Math" panose="02040503050406030204" pitchFamily="18" charset="0"/>
                                </a:rPr>
                                <m:t>2</m:t>
                              </m:r>
                            </m:sub>
                          </m:sSub>
                        </m:den>
                      </m:f>
                    </m:oMath>
                  </m:oMathPara>
                </a14:m>
                <a:endParaRPr lang="en-US" sz="2400" b="1" i="1" dirty="0">
                  <a:solidFill>
                    <a:schemeClr val="tx1">
                      <a:lumMod val="75000"/>
                      <a:lumOff val="25000"/>
                    </a:schemeClr>
                  </a:solidFill>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3262158" y="1404257"/>
                <a:ext cx="2622063" cy="801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142124" y="4381501"/>
                <a:ext cx="2862129"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ℋ</m:t>
                          </m:r>
                        </m:sub>
                      </m:sSub>
                      <m:d>
                        <m:dPr>
                          <m:ctrlPr>
                            <a:rPr lang="en-US" sz="2400" b="0" i="1" smtClean="0">
                              <a:latin typeface="Cambria Math" panose="02040503050406030204" pitchFamily="18" charset="0"/>
                              <a:ea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b="0" i="1" smtClean="0">
                                  <a:latin typeface="Cambria Math" panose="02040503050406030204" pitchFamily="18" charset="0"/>
                                  <a:ea typeface="Cambria Math" panose="02040503050406030204" pitchFamily="18" charset="0"/>
                                </a:rPr>
                              </m:ctrlPr>
                            </m:sSubPr>
                            <m:e>
                              <m:d>
                                <m:dPr>
                                  <m:begChr m:val="‖"/>
                                  <m:endChr m:val="‖"/>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𝒘</m:t>
                                  </m:r>
                                </m:e>
                              </m:d>
                            </m:e>
                            <m:sub>
                              <m:r>
                                <a:rPr lang="en-US" sz="2400" b="0" i="1" smtClean="0">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142124" y="4381501"/>
                <a:ext cx="2862129" cy="8017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54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In the example below there </a:t>
            </a:r>
            <a:r>
              <a:rPr lang="en-US" altLang="zh-CN" dirty="0" smtClean="0"/>
              <a:t>are</a:t>
            </a:r>
            <a:r>
              <a:rPr lang="en-US" dirty="0" smtClean="0"/>
              <a:t> </a:t>
            </a:r>
            <a:r>
              <a:rPr lang="en-US" dirty="0"/>
              <a:t>several separating hyperplanes. Each of them is valid as it successfully separates our data set with men on one side and women on the other side.</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6146" name="Picture 2" descr="http://i1.wp.com/www.svm-tutorial.com/wp-content/uploads/2014/11/01_svm-dataset1-separated-2.png"/>
          <p:cNvPicPr>
            <a:picLocks noChangeAspect="1" noChangeArrowheads="1"/>
          </p:cNvPicPr>
          <p:nvPr/>
        </p:nvPicPr>
        <p:blipFill rotWithShape="1">
          <a:blip r:embed="rId2">
            <a:extLst>
              <a:ext uri="{28A0092B-C50C-407E-A947-70E740481C1C}">
                <a14:useLocalDpi xmlns:a14="http://schemas.microsoft.com/office/drawing/2010/main" val="0"/>
              </a:ext>
            </a:extLst>
          </a:blip>
          <a:srcRect t="11529" b="2595"/>
          <a:stretch/>
        </p:blipFill>
        <p:spPr bwMode="auto">
          <a:xfrm>
            <a:off x="167942" y="2139433"/>
            <a:ext cx="6181142" cy="404749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223798" y="3047077"/>
            <a:ext cx="2738513" cy="646331"/>
          </a:xfrm>
          <a:prstGeom prst="rect">
            <a:avLst/>
          </a:prstGeom>
        </p:spPr>
        <p:txBody>
          <a:bodyPr wrap="square">
            <a:spAutoFit/>
          </a:bodyPr>
          <a:lstStyle/>
          <a:p>
            <a:r>
              <a:rPr lang="en-US" i="1" dirty="0">
                <a:solidFill>
                  <a:srgbClr val="757575"/>
                </a:solidFill>
                <a:latin typeface="Open Sans"/>
              </a:rPr>
              <a:t>There can be a lot of separating hyperplanes</a:t>
            </a:r>
            <a:endParaRPr lang="en-US" dirty="0"/>
          </a:p>
        </p:txBody>
      </p:sp>
    </p:spTree>
    <p:extLst>
      <p:ext uri="{BB962C8B-B14F-4D97-AF65-F5344CB8AC3E}">
        <p14:creationId xmlns:p14="http://schemas.microsoft.com/office/powerpoint/2010/main" val="10315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Suppose we select the green hyperplane and use it to classify on real life data</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7170" name="Picture 2" descr="http://i2.wp.com/www.svm-tutorial.com/wp-content/uploads/2014/11/01_svm-dataset1-separated-bad.png"/>
          <p:cNvPicPr>
            <a:picLocks noChangeAspect="1" noChangeArrowheads="1"/>
          </p:cNvPicPr>
          <p:nvPr/>
        </p:nvPicPr>
        <p:blipFill rotWithShape="1">
          <a:blip r:embed="rId3">
            <a:extLst>
              <a:ext uri="{28A0092B-C50C-407E-A947-70E740481C1C}">
                <a14:useLocalDpi xmlns:a14="http://schemas.microsoft.com/office/drawing/2010/main" val="0"/>
              </a:ext>
            </a:extLst>
          </a:blip>
          <a:srcRect t="12580" r="4237" b="2832"/>
          <a:stretch/>
        </p:blipFill>
        <p:spPr bwMode="auto">
          <a:xfrm>
            <a:off x="171902" y="2186428"/>
            <a:ext cx="5929566" cy="399377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71223" y="3027339"/>
            <a:ext cx="3072778" cy="646331"/>
          </a:xfrm>
          <a:prstGeom prst="rect">
            <a:avLst/>
          </a:prstGeom>
        </p:spPr>
        <p:txBody>
          <a:bodyPr wrap="square">
            <a:spAutoFit/>
          </a:bodyPr>
          <a:lstStyle/>
          <a:p>
            <a:r>
              <a:rPr lang="en-US" i="1" dirty="0">
                <a:solidFill>
                  <a:srgbClr val="757575"/>
                </a:solidFill>
                <a:latin typeface="Open Sans"/>
              </a:rPr>
              <a:t>This hyperplane does not generalize well</a:t>
            </a:r>
            <a:endParaRPr lang="en-US" dirty="0"/>
          </a:p>
        </p:txBody>
      </p:sp>
    </p:spTree>
    <p:extLst>
      <p:ext uri="{BB962C8B-B14F-4D97-AF65-F5344CB8AC3E}">
        <p14:creationId xmlns:p14="http://schemas.microsoft.com/office/powerpoint/2010/main" val="339179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So we will try to select an hyperplane </a:t>
            </a:r>
            <a:r>
              <a:rPr lang="en-US" dirty="0">
                <a:solidFill>
                  <a:srgbClr val="FF0000"/>
                </a:solidFill>
              </a:rPr>
              <a:t>as far as possible from data points from each category</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194" name="Picture 2" descr="http://i2.wp.com/www.svm-tutorial.com/wp-content/uploads/2014/11/01_svm-dataset-optimal-hyperpla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2798" r="4010" b="3164"/>
          <a:stretch/>
        </p:blipFill>
        <p:spPr bwMode="auto">
          <a:xfrm>
            <a:off x="163287" y="2186423"/>
            <a:ext cx="5943600" cy="39678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74712" y="3394442"/>
            <a:ext cx="2839239" cy="369332"/>
          </a:xfrm>
          <a:prstGeom prst="rect">
            <a:avLst/>
          </a:prstGeom>
        </p:spPr>
        <p:txBody>
          <a:bodyPr wrap="none">
            <a:spAutoFit/>
          </a:bodyPr>
          <a:lstStyle/>
          <a:p>
            <a:r>
              <a:rPr lang="en-US" i="1" dirty="0">
                <a:solidFill>
                  <a:srgbClr val="757575"/>
                </a:solidFill>
                <a:latin typeface="Open Sans"/>
              </a:rPr>
              <a:t>This one looks better. </a:t>
            </a:r>
          </a:p>
        </p:txBody>
      </p:sp>
    </p:spTree>
    <p:extLst>
      <p:ext uri="{BB962C8B-B14F-4D97-AF65-F5344CB8AC3E}">
        <p14:creationId xmlns:p14="http://schemas.microsoft.com/office/powerpoint/2010/main" val="240857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a:t>
            </a:r>
            <a:r>
              <a:rPr lang="en-US" dirty="0"/>
              <a:t>is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SVM = Support VECTOR Machine</a:t>
                </a:r>
              </a:p>
              <a:p>
                <a:r>
                  <a:rPr lang="en-US" dirty="0"/>
                  <a:t>If we define a point </a:t>
                </a:r>
                <a:r>
                  <a:rPr lang="en-US" dirty="0" smtClean="0"/>
                  <a:t>A(3,4)</a:t>
                </a:r>
                <a:r>
                  <a:rPr lang="en-US" dirty="0"/>
                  <a:t>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we can plot it like this. </a:t>
                </a:r>
                <a:endParaRPr lang="en-US" dirty="0" smtClean="0"/>
              </a:p>
              <a:p>
                <a:r>
                  <a:rPr lang="en-US" dirty="0" smtClean="0"/>
                  <a:t>There </a:t>
                </a:r>
                <a:r>
                  <a:rPr lang="en-US" dirty="0"/>
                  <a:t>exists a vector between the origin and A.</a:t>
                </a:r>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12292" name="Picture 4" descr="a point in the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89" y="3265832"/>
            <a:ext cx="20669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02-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3265832"/>
            <a:ext cx="23431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5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smtClean="0"/>
              <a:t>When </a:t>
            </a:r>
            <a:r>
              <a:rPr lang="en-US" dirty="0"/>
              <a:t>we use it with real life data, we can see it still make perfect classification.</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9218" name="Picture 2" descr="http://i2.wp.com/www.svm-tutorial.com/wp-content/uploads/2014/11/01_svm-dataset1-separated-good.png"/>
          <p:cNvPicPr>
            <a:picLocks noChangeAspect="1" noChangeArrowheads="1"/>
          </p:cNvPicPr>
          <p:nvPr/>
        </p:nvPicPr>
        <p:blipFill rotWithShape="1">
          <a:blip r:embed="rId2">
            <a:extLst>
              <a:ext uri="{28A0092B-C50C-407E-A947-70E740481C1C}">
                <a14:useLocalDpi xmlns:a14="http://schemas.microsoft.com/office/drawing/2010/main" val="0"/>
              </a:ext>
            </a:extLst>
          </a:blip>
          <a:srcRect t="12583" r="4353" b="3150"/>
          <a:stretch/>
        </p:blipFill>
        <p:spPr bwMode="auto">
          <a:xfrm>
            <a:off x="163290" y="2171700"/>
            <a:ext cx="5922382" cy="39786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85672" y="2932777"/>
            <a:ext cx="3058328" cy="1200329"/>
          </a:xfrm>
          <a:prstGeom prst="rect">
            <a:avLst/>
          </a:prstGeom>
        </p:spPr>
        <p:txBody>
          <a:bodyPr wrap="square">
            <a:spAutoFit/>
          </a:bodyPr>
          <a:lstStyle/>
          <a:p>
            <a:r>
              <a:rPr lang="en-US" i="1" dirty="0">
                <a:solidFill>
                  <a:srgbClr val="757575"/>
                </a:solidFill>
                <a:latin typeface="Open Sans"/>
              </a:rPr>
              <a:t>The black hyperplane classifies more accurately than the green one</a:t>
            </a:r>
            <a:endParaRPr lang="en-US" dirty="0"/>
          </a:p>
        </p:txBody>
      </p:sp>
    </p:spTree>
    <p:extLst>
      <p:ext uri="{BB962C8B-B14F-4D97-AF65-F5344CB8AC3E}">
        <p14:creationId xmlns:p14="http://schemas.microsoft.com/office/powerpoint/2010/main" val="287984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altLang="zh-CN" dirty="0" smtClean="0"/>
              <a:t>T</a:t>
            </a:r>
            <a:r>
              <a:rPr lang="en-US" dirty="0" smtClean="0"/>
              <a:t>hat's </a:t>
            </a:r>
            <a:r>
              <a:rPr lang="en-US" dirty="0"/>
              <a:t>why the objective of a SVM is to </a:t>
            </a:r>
            <a:r>
              <a:rPr lang="en-US" dirty="0">
                <a:solidFill>
                  <a:srgbClr val="FF0000"/>
                </a:solidFill>
              </a:rPr>
              <a:t>find the optimal separating hyperplane</a:t>
            </a:r>
            <a:r>
              <a:rPr lang="en-US" dirty="0" smtClean="0"/>
              <a:t>:</a:t>
            </a:r>
            <a:endParaRPr lang="en-US" dirty="0"/>
          </a:p>
          <a:p>
            <a:pPr lvl="1"/>
            <a:r>
              <a:rPr lang="en-US" dirty="0"/>
              <a:t>because it correctly classifies the training data</a:t>
            </a:r>
          </a:p>
          <a:p>
            <a:pPr lvl="1"/>
            <a:r>
              <a:rPr lang="en-US" dirty="0"/>
              <a:t>and because it is the one which will generalize better with unseen </a:t>
            </a:r>
            <a:r>
              <a:rPr lang="en-US" dirty="0" smtClean="0"/>
              <a:t>data</a:t>
            </a:r>
          </a:p>
          <a:p>
            <a:r>
              <a:rPr lang="en-US" dirty="0"/>
              <a:t>Idea: Find a decision boundary in the ‘middle’ of the two classes. In other words, we want a decision boundary that:</a:t>
            </a:r>
          </a:p>
          <a:p>
            <a:pPr lvl="1"/>
            <a:r>
              <a:rPr lang="en-US" dirty="0"/>
              <a:t>Perfectly classifies the training data</a:t>
            </a:r>
          </a:p>
          <a:p>
            <a:pPr lvl="1"/>
            <a:r>
              <a:rPr lang="en-US" dirty="0"/>
              <a:t>Is as far away from every training point as possible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8" name="图片 7"/>
          <p:cNvPicPr>
            <a:picLocks noChangeAspect="1"/>
          </p:cNvPicPr>
          <p:nvPr/>
        </p:nvPicPr>
        <p:blipFill rotWithShape="1">
          <a:blip r:embed="rId2"/>
          <a:srcRect t="3772" b="3449"/>
          <a:stretch/>
        </p:blipFill>
        <p:spPr>
          <a:xfrm>
            <a:off x="822961" y="3902530"/>
            <a:ext cx="7153275" cy="2465614"/>
          </a:xfrm>
          <a:prstGeom prst="rect">
            <a:avLst/>
          </a:prstGeom>
        </p:spPr>
      </p:pic>
    </p:spTree>
    <p:extLst>
      <p:ext uri="{BB962C8B-B14F-4D97-AF65-F5344CB8AC3E}">
        <p14:creationId xmlns:p14="http://schemas.microsoft.com/office/powerpoint/2010/main" val="78514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a:t>
            </a:r>
            <a:r>
              <a:rPr lang="en-US" dirty="0" smtClean="0"/>
              <a:t>margin?</a:t>
            </a:r>
            <a:endParaRPr lang="en-US" dirty="0"/>
          </a:p>
        </p:txBody>
      </p:sp>
      <p:sp>
        <p:nvSpPr>
          <p:cNvPr id="3" name="内容占位符 2"/>
          <p:cNvSpPr>
            <a:spLocks noGrp="1"/>
          </p:cNvSpPr>
          <p:nvPr>
            <p:ph idx="1"/>
          </p:nvPr>
        </p:nvSpPr>
        <p:spPr/>
        <p:txBody>
          <a:bodyPr/>
          <a:lstStyle/>
          <a:p>
            <a:r>
              <a:rPr lang="en-US" dirty="0"/>
              <a:t>Given a particular hyperplane, we can compute the distance between the hyperplane and the closest data point. Once we have this value, if we double it we will get what is called the </a:t>
            </a:r>
            <a:r>
              <a:rPr lang="en-US" dirty="0">
                <a:solidFill>
                  <a:srgbClr val="FF0000"/>
                </a:solidFill>
              </a:rPr>
              <a:t>margin</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10242" name="Picture 2" descr="07_withMidpointsAndSeparator"/>
          <p:cNvPicPr>
            <a:picLocks noChangeAspect="1" noChangeArrowheads="1"/>
          </p:cNvPicPr>
          <p:nvPr/>
        </p:nvPicPr>
        <p:blipFill rotWithShape="1">
          <a:blip r:embed="rId2">
            <a:extLst>
              <a:ext uri="{28A0092B-C50C-407E-A947-70E740481C1C}">
                <a14:useLocalDpi xmlns:a14="http://schemas.microsoft.com/office/drawing/2010/main" val="0"/>
              </a:ext>
            </a:extLst>
          </a:blip>
          <a:srcRect t="12383" r="3794" b="2442"/>
          <a:stretch/>
        </p:blipFill>
        <p:spPr bwMode="auto">
          <a:xfrm>
            <a:off x="587829" y="2351313"/>
            <a:ext cx="5326355" cy="359897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914184" y="3184071"/>
            <a:ext cx="3229816" cy="646331"/>
          </a:xfrm>
          <a:prstGeom prst="rect">
            <a:avLst/>
          </a:prstGeom>
        </p:spPr>
        <p:txBody>
          <a:bodyPr wrap="square">
            <a:spAutoFit/>
          </a:bodyPr>
          <a:lstStyle/>
          <a:p>
            <a:r>
              <a:rPr lang="en-US" i="1" dirty="0">
                <a:solidFill>
                  <a:srgbClr val="757575"/>
                </a:solidFill>
                <a:latin typeface="Open Sans"/>
              </a:rPr>
              <a:t>The margin of our optimal hyperplane</a:t>
            </a:r>
            <a:endParaRPr lang="en-US" dirty="0"/>
          </a:p>
        </p:txBody>
      </p:sp>
    </p:spTree>
    <p:extLst>
      <p:ext uri="{BB962C8B-B14F-4D97-AF65-F5344CB8AC3E}">
        <p14:creationId xmlns:p14="http://schemas.microsoft.com/office/powerpoint/2010/main" val="387506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smtClean="0">
                <a:solidFill>
                  <a:srgbClr val="FF0000"/>
                </a:solidFill>
              </a:rPr>
              <a:t>There </a:t>
            </a:r>
            <a:r>
              <a:rPr lang="en-US" dirty="0">
                <a:solidFill>
                  <a:srgbClr val="FF0000"/>
                </a:solidFill>
              </a:rPr>
              <a:t>will never be any data point inside the </a:t>
            </a:r>
            <a:r>
              <a:rPr lang="en-US" dirty="0" smtClean="0">
                <a:solidFill>
                  <a:srgbClr val="FF0000"/>
                </a:solidFill>
              </a:rPr>
              <a:t>margin</a:t>
            </a:r>
            <a:endParaRPr lang="en-US" dirty="0" smtClean="0"/>
          </a:p>
          <a:p>
            <a:r>
              <a:rPr lang="en-US" dirty="0" smtClean="0">
                <a:solidFill>
                  <a:srgbClr val="FF0000"/>
                </a:solidFill>
              </a:rPr>
              <a:t>Note</a:t>
            </a:r>
            <a:r>
              <a:rPr lang="en-US" dirty="0">
                <a:solidFill>
                  <a:srgbClr val="FF0000"/>
                </a:solidFill>
              </a:rPr>
              <a:t>: </a:t>
            </a:r>
            <a:r>
              <a:rPr lang="en-US" dirty="0"/>
              <a:t>this can cause some problems when data is noisy, and this is why soft margin classifier will be introduced </a:t>
            </a:r>
            <a:r>
              <a:rPr lang="en-US" dirty="0" smtClean="0"/>
              <a:t>later</a:t>
            </a:r>
          </a:p>
          <a:p>
            <a:r>
              <a:rPr lang="en-US" dirty="0"/>
              <a:t>For another hyperplane, the margin will look like </a:t>
            </a:r>
            <a:r>
              <a:rPr lang="en-US" dirty="0" smtClean="0"/>
              <a:t>this: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11266" name="Picture 2" descr="01_svm-dataset1-small-margin"/>
          <p:cNvPicPr>
            <a:picLocks noChangeAspect="1" noChangeArrowheads="1"/>
          </p:cNvPicPr>
          <p:nvPr/>
        </p:nvPicPr>
        <p:blipFill rotWithShape="1">
          <a:blip r:embed="rId2">
            <a:extLst>
              <a:ext uri="{28A0092B-C50C-407E-A947-70E740481C1C}">
                <a14:useLocalDpi xmlns:a14="http://schemas.microsoft.com/office/drawing/2010/main" val="0"/>
              </a:ext>
            </a:extLst>
          </a:blip>
          <a:srcRect t="13423" r="3726" b="2480"/>
          <a:stretch/>
        </p:blipFill>
        <p:spPr bwMode="auto">
          <a:xfrm>
            <a:off x="261258" y="2807962"/>
            <a:ext cx="5330120" cy="35534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717991" y="3579108"/>
            <a:ext cx="3217003" cy="646331"/>
          </a:xfrm>
          <a:prstGeom prst="rect">
            <a:avLst/>
          </a:prstGeom>
        </p:spPr>
        <p:txBody>
          <a:bodyPr wrap="square">
            <a:spAutoFit/>
          </a:bodyPr>
          <a:lstStyle/>
          <a:p>
            <a:r>
              <a:rPr lang="en-US" dirty="0">
                <a:solidFill>
                  <a:srgbClr val="444444"/>
                </a:solidFill>
                <a:latin typeface="Open Sans"/>
              </a:rPr>
              <a:t>Margin B is smaller than Margin A.</a:t>
            </a:r>
            <a:endParaRPr lang="en-US" dirty="0"/>
          </a:p>
        </p:txBody>
      </p:sp>
    </p:spTree>
    <p:extLst>
      <p:ext uri="{BB962C8B-B14F-4D97-AF65-F5344CB8AC3E}">
        <p14:creationId xmlns:p14="http://schemas.microsoft.com/office/powerpoint/2010/main" val="941732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hyperplane and the margin</a:t>
            </a:r>
            <a:endParaRPr lang="en-US" dirty="0"/>
          </a:p>
        </p:txBody>
      </p:sp>
      <p:sp>
        <p:nvSpPr>
          <p:cNvPr id="3" name="内容占位符 2"/>
          <p:cNvSpPr>
            <a:spLocks noGrp="1"/>
          </p:cNvSpPr>
          <p:nvPr>
            <p:ph idx="1"/>
          </p:nvPr>
        </p:nvSpPr>
        <p:spPr/>
        <p:txBody>
          <a:bodyPr/>
          <a:lstStyle/>
          <a:p>
            <a:r>
              <a:rPr lang="en-US" dirty="0" smtClean="0"/>
              <a:t>We </a:t>
            </a:r>
            <a:r>
              <a:rPr lang="en-US" dirty="0"/>
              <a:t>can make the following observations:</a:t>
            </a:r>
          </a:p>
          <a:p>
            <a:pPr lvl="1"/>
            <a:r>
              <a:rPr lang="en-US" dirty="0" smtClean="0"/>
              <a:t>If a </a:t>
            </a:r>
            <a:r>
              <a:rPr lang="en-US" dirty="0"/>
              <a:t>hyperplane is very close to a data point, its margin will be small.</a:t>
            </a:r>
          </a:p>
          <a:p>
            <a:pPr lvl="1"/>
            <a:r>
              <a:rPr lang="en-US" dirty="0"/>
              <a:t>The further </a:t>
            </a:r>
            <a:r>
              <a:rPr lang="en-US" dirty="0" smtClean="0"/>
              <a:t>a </a:t>
            </a:r>
            <a:r>
              <a:rPr lang="en-US" dirty="0"/>
              <a:t>hyperplane is from a data point, the larger its margin will be</a:t>
            </a:r>
            <a:r>
              <a:rPr lang="en-US" dirty="0" smtClean="0"/>
              <a:t>.</a:t>
            </a:r>
          </a:p>
          <a:p>
            <a:r>
              <a:rPr lang="en-US" dirty="0"/>
              <a:t>This means that the </a:t>
            </a:r>
            <a:r>
              <a:rPr lang="en-US" dirty="0">
                <a:solidFill>
                  <a:srgbClr val="FF0000"/>
                </a:solidFill>
              </a:rPr>
              <a:t>optimal hyperplane will be the one with the biggest margin</a:t>
            </a:r>
            <a:r>
              <a:rPr lang="en-US" dirty="0" smtClean="0"/>
              <a:t>.</a:t>
            </a:r>
          </a:p>
          <a:p>
            <a:r>
              <a:rPr lang="en-US" dirty="0"/>
              <a:t>That is why the objective of the SVM is </a:t>
            </a:r>
            <a:r>
              <a:rPr lang="en-US" dirty="0">
                <a:solidFill>
                  <a:srgbClr val="FF0000"/>
                </a:solidFill>
              </a:rPr>
              <a:t>to find  the optimal separating hyperplane which maximizes the margin of the training data</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spTree>
    <p:extLst>
      <p:ext uri="{BB962C8B-B14F-4D97-AF65-F5344CB8AC3E}">
        <p14:creationId xmlns:p14="http://schemas.microsoft.com/office/powerpoint/2010/main" val="15783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smtClean="0"/>
              <a:t>Margin is the smallest </a:t>
            </a:r>
            <a:r>
              <a:rPr lang="en-US" dirty="0"/>
              <a:t>distance between the hyperplane and all training </a:t>
            </a:r>
            <a:r>
              <a:rPr lang="en-US" dirty="0" smtClean="0"/>
              <a:t>points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664630"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664630" y="1600201"/>
                <a:ext cx="4661661" cy="801758"/>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stretch>
            <a:fillRect/>
          </a:stretch>
        </p:blipFill>
        <p:spPr>
          <a:xfrm>
            <a:off x="1935327" y="2929055"/>
            <a:ext cx="4743450" cy="2181225"/>
          </a:xfrm>
          <a:prstGeom prst="rect">
            <a:avLst/>
          </a:prstGeom>
        </p:spPr>
      </p:pic>
      <p:pic>
        <p:nvPicPr>
          <p:cNvPr id="9"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931770" y="4457700"/>
            <a:ext cx="1999219" cy="1843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314210"/>
                <a:ext cx="6361646" cy="461665"/>
              </a:xfrm>
              <a:prstGeom prst="rect">
                <a:avLst/>
              </a:prstGeom>
            </p:spPr>
            <p:txBody>
              <a:bodyPr wrap="square">
                <a:spAutoFit/>
              </a:bodyPr>
              <a:lstStyle/>
              <a:p>
                <a:r>
                  <a:rPr lang="en-US" sz="2400" dirty="0" smtClean="0">
                    <a:solidFill>
                      <a:srgbClr val="FF0000"/>
                    </a:solidFill>
                  </a:rPr>
                  <a:t>How should we pick </a:t>
                </a:r>
                <a14:m>
                  <m:oMath xmlns:m="http://schemas.openxmlformats.org/officeDocument/2006/math">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ea typeface="Cambria Math" panose="02040503050406030204" pitchFamily="18" charset="0"/>
                          </a:rPr>
                          <m:t>𝒘</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m:t>
                        </m:r>
                      </m:e>
                    </m:d>
                  </m:oMath>
                </a14:m>
                <a:r>
                  <a:rPr lang="en-US" sz="2400" dirty="0">
                    <a:solidFill>
                      <a:srgbClr val="FF0000"/>
                    </a:solidFill>
                  </a:rPr>
                  <a:t> based on its margin?</a:t>
                </a:r>
              </a:p>
            </p:txBody>
          </p:sp>
        </mc:Choice>
        <mc:Fallback xmlns="">
          <p:sp>
            <p:nvSpPr>
              <p:cNvPr id="10" name="矩形 9"/>
              <p:cNvSpPr>
                <a:spLocks noRot="1" noChangeAspect="1" noMove="1" noResize="1" noEditPoints="1" noAdjustHandles="1" noChangeArrowheads="1" noChangeShapeType="1" noTextEdit="1"/>
              </p:cNvSpPr>
              <p:nvPr/>
            </p:nvSpPr>
            <p:spPr>
              <a:xfrm>
                <a:off x="587829" y="5314210"/>
                <a:ext cx="6361646" cy="461665"/>
              </a:xfrm>
              <a:prstGeom prst="rect">
                <a:avLst/>
              </a:prstGeom>
              <a:blipFill>
                <a:blip r:embed="rId5"/>
                <a:stretch>
                  <a:fillRect l="-143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5419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We want a decision boundary that is as far away from all training points as possible, so we </a:t>
            </a:r>
            <a:r>
              <a:rPr lang="en-US" dirty="0" smtClean="0"/>
              <a:t>have to </a:t>
            </a:r>
            <a:r>
              <a:rPr lang="en-US" i="1" dirty="0"/>
              <a:t>maximize</a:t>
            </a:r>
            <a:r>
              <a:rPr lang="en-US" dirty="0"/>
              <a:t> the margin!</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1935327" y="2929055"/>
            <a:ext cx="4743450" cy="2181225"/>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984996" y="1738108"/>
                <a:ext cx="7176388"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max</m:t>
                                      </m:r>
                                    </m:e>
                                    <m:lim>
                                      <m:r>
                                        <a:rPr lang="en-US" sz="2400" b="1" i="1" smtClean="0">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0" i="1" smtClean="0">
                                              <a:latin typeface="Cambria Math" panose="02040503050406030204" pitchFamily="18" charset="0"/>
                                              <a:ea typeface="Cambria Math" panose="02040503050406030204" pitchFamily="18" charset="0"/>
                                            </a:rPr>
                                            <m:t>𝑖</m:t>
                                          </m:r>
                                        </m:lim>
                                      </m:limLow>
                                    </m:fNa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func>
                                </m:e>
                              </m:func>
                            </m:e>
                          </m:func>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984996" y="1738108"/>
                <a:ext cx="7176388"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26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Margin is the smallest distance between the hyperplane and all training points</a:t>
                </a:r>
              </a:p>
              <a:p>
                <a:endParaRPr lang="en-US" dirty="0" smtClean="0"/>
              </a:p>
              <a:p>
                <a:endParaRPr lang="en-US" dirty="0"/>
              </a:p>
              <a:p>
                <a:r>
                  <a:rPr lang="en-US" dirty="0"/>
                  <a:t>Consider three </a:t>
                </a:r>
                <a:r>
                  <a:rPr lang="en-US" dirty="0" smtClean="0"/>
                  <a:t>hyperplanes</a:t>
                </a:r>
              </a:p>
              <a:p>
                <a:pPr lvl="1"/>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smtClean="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𝑏</m:t>
                        </m:r>
                      </m:e>
                    </m:d>
                  </m:oMath>
                </a14:m>
                <a:endParaRPr lang="en-US" dirty="0" smtClean="0"/>
              </a:p>
              <a:p>
                <a:pPr lvl="1"/>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0" smtClean="0">
                        <a:latin typeface="Cambria Math" panose="02040503050406030204" pitchFamily="18" charset="0"/>
                      </a:rPr>
                      <m:t>5</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oMath>
                </a14:m>
                <a:endParaRPr lang="en-US" dirty="0" smtClean="0"/>
              </a:p>
              <a:p>
                <a:r>
                  <a:rPr lang="en-US" dirty="0"/>
                  <a:t>Which one has the largest margin</a:t>
                </a:r>
                <a:r>
                  <a:rPr lang="en-US" dirty="0" smtClean="0"/>
                  <a:t>?</a:t>
                </a:r>
              </a:p>
              <a:p>
                <a:pPr lvl="1"/>
                <a:r>
                  <a:rPr lang="en-US" dirty="0"/>
                  <a:t>The margin doesn’t change if we scale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by a constant factor </a:t>
                </a:r>
                <a:r>
                  <a:rPr lang="en-US" i="1" dirty="0" smtClean="0">
                    <a:latin typeface="Times New Roman" panose="02020603050405020304" pitchFamily="18" charset="0"/>
                    <a:cs typeface="Times New Roman" panose="02020603050405020304" pitchFamily="18" charset="0"/>
                  </a:rPr>
                  <a:t>c</a:t>
                </a:r>
              </a:p>
              <a:p>
                <a:pPr lvl="1"/>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=0</m:t>
                    </m:r>
                  </m:oMath>
                </a14:m>
                <a:r>
                  <a:rPr lang="en-US" dirty="0" smtClean="0"/>
                  <a:t> </a:t>
                </a:r>
                <a:r>
                  <a:rPr lang="en-US" dirty="0"/>
                  <a:t>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1" i="1">
                            <a:latin typeface="Cambria Math" panose="02040503050406030204" pitchFamily="18" charset="0"/>
                            <a:ea typeface="Cambria Math" panose="02040503050406030204" pitchFamily="18" charset="0"/>
                          </a:rPr>
                          <m:t>𝒘</m:t>
                        </m:r>
                        <m:r>
                          <a:rPr lang="en-US" b="1"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=0</m:t>
                    </m:r>
                  </m:oMath>
                </a14:m>
                <a:r>
                  <a:rPr lang="en-US" dirty="0"/>
                  <a:t>: same decision boundary</a:t>
                </a:r>
                <a:r>
                  <a:rPr lang="en-US" dirty="0" smtClean="0"/>
                  <a:t>!</a:t>
                </a:r>
              </a:p>
              <a:p>
                <a:r>
                  <a:rPr lang="en-US" dirty="0"/>
                  <a:t>Can we further constrain the problem?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876901"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876901" y="1600201"/>
                <a:ext cx="4661661"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733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can further constrain the problem by scaling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such that</a:t>
                </a:r>
              </a:p>
              <a:p>
                <a:pPr algn="ct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𝑖</m:t>
                            </m:r>
                          </m:lim>
                        </m:limLow>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rPr>
                      <m:t>=1</m:t>
                    </m:r>
                  </m:oMath>
                </a14:m>
                <a:endParaRPr lang="en-US" dirty="0"/>
              </a:p>
              <a:p>
                <a:r>
                  <a:rPr lang="en-US" dirty="0"/>
                  <a:t>We’ve fixed the numerator in the </a:t>
                </a:r>
                <a14:m>
                  <m:oMath xmlns:m="http://schemas.openxmlformats.org/officeDocument/2006/math">
                    <m:r>
                      <a:rPr lang="en-US" i="1">
                        <a:latin typeface="Cambria Math" panose="02040503050406030204" pitchFamily="18" charset="0"/>
                      </a:rPr>
                      <m:t>𝑚𝑎𝑟𝑔𝑖𝑛</m:t>
                    </m:r>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equation</a:t>
                </a:r>
                <a:r>
                  <a:rPr lang="en-US" dirty="0"/>
                  <a:t>, and we have</a:t>
                </a:r>
                <a:r>
                  <a:rPr lang="en-US" dirty="0" smtClean="0"/>
                  <a:t>:</a:t>
                </a:r>
              </a:p>
              <a:p>
                <a:endParaRPr lang="en-US" dirty="0"/>
              </a:p>
              <a:p>
                <a:endParaRPr lang="en-US" dirty="0" smtClean="0"/>
              </a:p>
              <a:p>
                <a:r>
                  <a:rPr lang="en-US" dirty="0"/>
                  <a:t>Hence the points closest to the decision boundary are at distance </a:t>
                </a:r>
                <a:r>
                  <a:rPr lang="en-US" dirty="0">
                    <a:latin typeface="Times New Roman" panose="02020603050405020304" pitchFamily="18" charset="0"/>
                    <a:cs typeface="Times New Roman" panose="02020603050405020304" pitchFamily="18" charset="0"/>
                  </a:rPr>
                  <a:t>1</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853607"/>
                <a:ext cx="3191066"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𝑚𝑎𝑟𝑔𝑖𝑛</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853607"/>
                <a:ext cx="3191066" cy="84664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464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1867544" y="1891465"/>
            <a:ext cx="5557800" cy="3375285"/>
          </a:xfrm>
          <a:prstGeom prst="rect">
            <a:avLst/>
          </a:prstGeom>
        </p:spPr>
      </p:pic>
    </p:spTree>
    <p:extLst>
      <p:ext uri="{BB962C8B-B14F-4D97-AF65-F5344CB8AC3E}">
        <p14:creationId xmlns:p14="http://schemas.microsoft.com/office/powerpoint/2010/main" val="3459421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magnitude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magnitude or length of a vector </a:t>
                </a:r>
                <a:r>
                  <a:rPr lang="en-US" b="1" i="1" dirty="0" smtClean="0">
                    <a:latin typeface="Times New Roman" panose="02020603050405020304" pitchFamily="18" charset="0"/>
                    <a:cs typeface="Times New Roman" panose="02020603050405020304" pitchFamily="18" charset="0"/>
                  </a:rPr>
                  <a:t>x</a:t>
                </a:r>
                <a:r>
                  <a:rPr lang="en-US" dirty="0" smtClean="0"/>
                  <a:t> </a:t>
                </a:r>
                <a:r>
                  <a:rPr lang="en-US" dirty="0"/>
                  <a:t>is written </a:t>
                </a:r>
                <a14:m>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and </a:t>
                </a:r>
                <a:r>
                  <a:rPr lang="en-US" dirty="0"/>
                  <a:t>is called its norm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pic>
        <p:nvPicPr>
          <p:cNvPr id="13315" name="Picture 3" descr="03-n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39" y="2493257"/>
            <a:ext cx="24765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26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SVM: max margin formulation for separable data</a:t>
            </a:r>
          </a:p>
        </p:txBody>
      </p:sp>
      <p:sp>
        <p:nvSpPr>
          <p:cNvPr id="3" name="内容占位符 2"/>
          <p:cNvSpPr>
            <a:spLocks noGrp="1"/>
          </p:cNvSpPr>
          <p:nvPr>
            <p:ph idx="1"/>
          </p:nvPr>
        </p:nvSpPr>
        <p:spPr/>
        <p:txBody>
          <a:bodyPr/>
          <a:lstStyle/>
          <a:p>
            <a:r>
              <a:rPr lang="en-US" dirty="0"/>
              <a:t>Assuming separable training data, we thus want to solve</a:t>
            </a:r>
            <a:r>
              <a:rPr lang="en-US" dirty="0" smtClean="0"/>
              <a:t>:</a:t>
            </a:r>
          </a:p>
          <a:p>
            <a:endParaRPr lang="en-US" dirty="0"/>
          </a:p>
          <a:p>
            <a:endParaRPr lang="en-US" dirty="0" smtClean="0"/>
          </a:p>
          <a:p>
            <a:r>
              <a:rPr lang="en-US" dirty="0"/>
              <a:t>This is equivalent </a:t>
            </a:r>
            <a:r>
              <a:rPr lang="en-US" dirty="0" smtClean="0"/>
              <a:t>to</a:t>
            </a:r>
          </a:p>
          <a:p>
            <a:endParaRPr lang="en-US" dirty="0"/>
          </a:p>
          <a:p>
            <a:endParaRPr lang="en-US" dirty="0" smtClean="0"/>
          </a:p>
          <a:p>
            <a:endParaRPr lang="en-US" dirty="0"/>
          </a:p>
          <a:p>
            <a:r>
              <a:rPr lang="en-US" dirty="0"/>
              <a:t>Given our geometric intuition, SVM is called a </a:t>
            </a:r>
            <a:r>
              <a:rPr lang="en-US" dirty="0">
                <a:solidFill>
                  <a:srgbClr val="FF0000"/>
                </a:solidFill>
              </a:rPr>
              <a:t>max margin </a:t>
            </a:r>
            <a:r>
              <a:rPr lang="en-US" dirty="0"/>
              <a:t>(or large margin) classifier. The constraints are called </a:t>
            </a:r>
            <a:r>
              <a:rPr lang="en-US" dirty="0">
                <a:solidFill>
                  <a:srgbClr val="FF0000"/>
                </a:solidFill>
              </a:rPr>
              <a:t>large margin constraints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矩形 6"/>
              <p:cNvSpPr/>
              <p:nvPr/>
            </p:nvSpPr>
            <p:spPr>
              <a:xfrm>
                <a:off x="1063857" y="1303825"/>
                <a:ext cx="659648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𝑠𝑢𝑐</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𝑡h𝑎𝑡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063857" y="1303825"/>
                <a:ext cx="6596485" cy="8466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46453" y="2793813"/>
                <a:ext cx="3922549"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46453" y="2793813"/>
                <a:ext cx="3922549" cy="1317733"/>
              </a:xfrm>
              <a:prstGeom prst="rect">
                <a:avLst/>
              </a:prstGeom>
              <a:blipFill>
                <a:blip r:embed="rId3"/>
                <a:stretch>
                  <a:fillRect b="-3241"/>
                </a:stretch>
              </a:blipFill>
            </p:spPr>
            <p:txBody>
              <a:bodyPr/>
              <a:lstStyle/>
              <a:p>
                <a:r>
                  <a:rPr lang="en-US">
                    <a:noFill/>
                  </a:rPr>
                  <a:t> </a:t>
                </a:r>
              </a:p>
            </p:txBody>
          </p:sp>
        </mc:Fallback>
      </mc:AlternateContent>
    </p:spTree>
    <p:extLst>
      <p:ext uri="{BB962C8B-B14F-4D97-AF65-F5344CB8AC3E}">
        <p14:creationId xmlns:p14="http://schemas.microsoft.com/office/powerpoint/2010/main" val="1898263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This </a:t>
            </a:r>
            <a:r>
              <a:rPr lang="en-US" dirty="0"/>
              <a:t>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2"/>
                <a:stretch>
                  <a:fillRect b="-2778"/>
                </a:stretch>
              </a:blipFill>
            </p:spPr>
            <p:txBody>
              <a:bodyPr/>
              <a:lstStyle/>
              <a:p>
                <a:r>
                  <a:rPr lang="en-US">
                    <a:noFill/>
                  </a:rPr>
                  <a:t> </a:t>
                </a:r>
              </a:p>
            </p:txBody>
          </p:sp>
        </mc:Fallback>
      </mc:AlternateContent>
    </p:spTree>
    <p:extLst>
      <p:ext uri="{BB962C8B-B14F-4D97-AF65-F5344CB8AC3E}">
        <p14:creationId xmlns:p14="http://schemas.microsoft.com/office/powerpoint/2010/main" val="399447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Review: Optimization problems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Unconstrained optimization problem</a:t>
                </a:r>
                <a:r>
                  <a:rPr lang="en-US" altLang="zh-CN" dirty="0" smtClean="0"/>
                  <a:t>s</a:t>
                </a:r>
                <a:endParaRPr lang="en-US" dirty="0" smtClean="0"/>
              </a:p>
              <a:p>
                <a:pPr lvl="1"/>
                <a:r>
                  <a:rPr lang="en-US" dirty="0" smtClean="0"/>
                  <a:t>If the target function is convex, compute its stationary point</a:t>
                </a:r>
              </a:p>
              <a:p>
                <a:pPr marL="201168" lvl="1" indent="0">
                  <a:buNone/>
                </a:pPr>
                <a14:m>
                  <m:oMathPara xmlns:m="http://schemas.openxmlformats.org/officeDocument/2006/math">
                    <m:oMathParaPr>
                      <m:jc m:val="center"/>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dirty="0" smtClean="0"/>
              </a:p>
              <a:p>
                <a:r>
                  <a:rPr lang="en-US" dirty="0" smtClean="0"/>
                  <a:t>Optimization problems with </a:t>
                </a:r>
                <a:r>
                  <a:rPr lang="en-US" dirty="0"/>
                  <a:t>only equality </a:t>
                </a:r>
                <a:r>
                  <a:rPr lang="en-US" dirty="0" smtClean="0"/>
                  <a:t>constraints</a:t>
                </a:r>
              </a:p>
              <a:p>
                <a:pPr lvl="1"/>
                <a:r>
                  <a:rPr lang="en-US" dirty="0" smtClean="0"/>
                  <a:t>Lagrange multiplier method</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m:oMathPara>
                </a14:m>
                <a:endParaRPr lang="en-US" dirty="0"/>
              </a:p>
              <a:p>
                <a:r>
                  <a:rPr lang="en-US" dirty="0"/>
                  <a:t>Optimization problems </a:t>
                </a:r>
                <a:r>
                  <a:rPr lang="en-US" dirty="0" smtClean="0"/>
                  <a:t>with</a:t>
                </a:r>
                <a:r>
                  <a:rPr lang="en-US" dirty="0"/>
                  <a:t> </a:t>
                </a:r>
                <a:r>
                  <a:rPr lang="en-US" dirty="0" smtClean="0"/>
                  <a:t>equality and </a:t>
                </a:r>
                <a:r>
                  <a:rPr lang="en-US" dirty="0"/>
                  <a:t>inequality constraints</a:t>
                </a:r>
              </a:p>
              <a:p>
                <a:pPr lvl="1"/>
                <a:r>
                  <a:rPr lang="en-US" dirty="0"/>
                  <a:t>KKT (</a:t>
                </a:r>
                <a:r>
                  <a:rPr lang="en-US" dirty="0" err="1" smtClean="0"/>
                  <a:t>Karush</a:t>
                </a:r>
                <a:r>
                  <a:rPr lang="en-US" dirty="0" smtClean="0"/>
                  <a:t>-Kuhn-Tucker</a:t>
                </a:r>
                <a:r>
                  <a:rPr lang="en-US" dirty="0"/>
                  <a:t>) conditions (the problem should satisfy some regularity </a:t>
                </a:r>
                <a:r>
                  <a:rPr lang="en-US" dirty="0" smtClean="0"/>
                  <a:t>conditions, 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are affine functions)</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oMath>
                  </m:oMathPara>
                </a14:m>
                <a:endParaRPr lang="en-US" b="0" dirty="0" smtClean="0"/>
              </a:p>
              <a:p>
                <a:pPr marL="201168" lvl="1"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2721349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p:sp>
        <p:nvSpPr>
          <p:cNvPr id="3" name="内容占位符 2"/>
          <p:cNvSpPr>
            <a:spLocks noGrp="1"/>
          </p:cNvSpPr>
          <p:nvPr>
            <p:ph idx="1"/>
          </p:nvPr>
        </p:nvSpPr>
        <p:spPr/>
        <p:txBody>
          <a:bodyPr/>
          <a:lstStyle/>
          <a:p>
            <a:r>
              <a:rPr lang="en-US" dirty="0" smtClean="0"/>
              <a:t>If </a:t>
            </a:r>
            <a:r>
              <a:rPr lang="en-US" i="1"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i="1" dirty="0"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and </a:t>
            </a:r>
            <a:r>
              <a:rPr lang="en-US" i="1"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are all linear functions (respect to </a:t>
            </a:r>
            <a:r>
              <a:rPr lang="en-US" b="1" i="1" dirty="0">
                <a:latin typeface="Times New Roman" panose="02020603050405020304" pitchFamily="18" charset="0"/>
                <a:cs typeface="Times New Roman" panose="02020603050405020304" pitchFamily="18" charset="0"/>
              </a:rPr>
              <a:t>x</a:t>
            </a:r>
            <a:r>
              <a:rPr lang="en-US" dirty="0" smtClean="0"/>
              <a:t>), the optimization problem is call</a:t>
            </a:r>
            <a:r>
              <a:rPr lang="en-US" altLang="zh-CN" dirty="0" smtClean="0"/>
              <a:t>ed</a:t>
            </a:r>
            <a:r>
              <a:rPr lang="en-US" dirty="0" smtClean="0"/>
              <a:t> linear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is a </a:t>
            </a:r>
            <a:r>
              <a:rPr lang="en-US" dirty="0"/>
              <a:t>quadratic</a:t>
            </a:r>
            <a:r>
              <a:rPr lang="en-US" dirty="0" smtClean="0"/>
              <a:t> function,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dirty="0"/>
              <a:t>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the optimization problem is </a:t>
            </a:r>
            <a:r>
              <a:rPr lang="en-US" dirty="0" smtClean="0"/>
              <a:t>called </a:t>
            </a:r>
            <a:r>
              <a:rPr lang="en-US" dirty="0"/>
              <a:t>quadratic</a:t>
            </a:r>
            <a:r>
              <a:rPr lang="en-US" dirty="0" smtClean="0"/>
              <a:t> </a:t>
            </a:r>
            <a:r>
              <a:rPr lang="en-US" dirty="0"/>
              <a:t>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a:t>
            </a:r>
            <a:r>
              <a:rPr lang="en-US" altLang="zh-CN" dirty="0" smtClean="0"/>
              <a:t>non</a:t>
            </a:r>
            <a:r>
              <a:rPr lang="en-US" dirty="0" smtClean="0"/>
              <a:t>linear functions, </a:t>
            </a:r>
            <a:r>
              <a:rPr lang="en-US" dirty="0"/>
              <a:t>the optimization problem is </a:t>
            </a:r>
            <a:r>
              <a:rPr lang="en-US" dirty="0" smtClean="0"/>
              <a:t>called nonlinear </a:t>
            </a:r>
            <a:r>
              <a:rPr lang="en-US" dirty="0"/>
              <a:t>programming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spTree>
    <p:extLst>
      <p:ext uri="{BB962C8B-B14F-4D97-AF65-F5344CB8AC3E}">
        <p14:creationId xmlns:p14="http://schemas.microsoft.com/office/powerpoint/2010/main" val="385140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KKT conditions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solidFill>
                      <a:srgbClr val="FF0000"/>
                    </a:solidFill>
                  </a:rPr>
                  <a:t>Necessary conditions </a:t>
                </a:r>
                <a:r>
                  <a:rPr lang="en-US" dirty="0" smtClean="0"/>
                  <a:t>Suppose </a:t>
                </a:r>
                <a:r>
                  <a:rPr lang="en-US" dirty="0"/>
                  <a:t>that the objective </a:t>
                </a:r>
                <a:r>
                  <a:rPr lang="en-US" dirty="0" smtClean="0"/>
                  <a:t>function </a:t>
                </a:r>
                <a14:m>
                  <m:oMath xmlns:m="http://schemas.openxmlformats.org/officeDocument/2006/math">
                    <m:r>
                      <a:rPr lang="en-US" b="0" i="1" smtClean="0">
                        <a:latin typeface="Cambria Math" panose="02040503050406030204" pitchFamily="18" charset="0"/>
                      </a:rPr>
                      <m:t>𝑓</m:t>
                    </m:r>
                  </m:oMath>
                </a14:m>
                <a:r>
                  <a:rPr lang="en-US" dirty="0" smtClean="0"/>
                  <a:t> and the constraint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oMath>
                </a14:m>
                <a:r>
                  <a:rPr lang="en-US" dirty="0"/>
                  <a:t> are continuously </a:t>
                </a:r>
                <a:r>
                  <a:rPr lang="en-US" dirty="0" smtClean="0"/>
                  <a:t>differentiable </a:t>
                </a:r>
                <a:r>
                  <a:rPr lang="en-US" dirty="0"/>
                  <a:t>at a point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oMath>
                </a14:m>
                <a:r>
                  <a:rPr lang="en-US" dirty="0" smtClean="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smtClean="0"/>
                  <a:t> </a:t>
                </a:r>
                <a:r>
                  <a:rPr lang="en-US" dirty="0"/>
                  <a:t>is a  local optimum and the optimization problem satisfies some regularity </a:t>
                </a:r>
                <a:r>
                  <a:rPr lang="en-US" dirty="0" smtClean="0"/>
                  <a:t>conditions, </a:t>
                </a:r>
                <a:r>
                  <a:rPr lang="en-US" dirty="0"/>
                  <a:t>then there exist constants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smtClean="0"/>
                  <a:t>, </a:t>
                </a:r>
                <a:r>
                  <a:rPr lang="en-US" dirty="0"/>
                  <a:t>called KKT multipliers, such </a:t>
                </a:r>
                <a:r>
                  <a:rPr lang="en-US" dirty="0" smtClean="0"/>
                  <a:t>that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8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17" name="矩形 16"/>
              <p:cNvSpPr/>
              <p:nvPr/>
            </p:nvSpPr>
            <p:spPr>
              <a:xfrm>
                <a:off x="1462814" y="3048799"/>
                <a:ext cx="5962530" cy="3203441"/>
              </a:xfrm>
              <a:prstGeom prst="rect">
                <a:avLst/>
              </a:prstGeom>
            </p:spPr>
            <p:txBody>
              <a:bodyPr wrap="none">
                <a:spAutoFit/>
              </a:bodyPr>
              <a:lstStyle/>
              <a:p>
                <a:pPr>
                  <a:spcAft>
                    <a:spcPts val="1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i="1">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𝑔</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𝒙</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 </m:t>
                      </m:r>
                    </m:oMath>
                  </m:oMathPara>
                </a14:m>
                <a:endParaRPr lang="en-US" sz="2400" b="0" i="1" dirty="0" smtClean="0">
                  <a:latin typeface="Cambria Math" panose="02040503050406030204" pitchFamily="18" charset="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𝑞</m:t>
                      </m:r>
                    </m:oMath>
                  </m:oMathPara>
                </a14:m>
                <a:endParaRPr lang="en-US" sz="2400" dirty="0" smtClean="0"/>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1462814" y="3048799"/>
                <a:ext cx="5962530" cy="3203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511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noAutofit/>
          </a:bodyPr>
          <a:lstStyle/>
          <a:p>
            <a:r>
              <a:rPr lang="en-US" dirty="0"/>
              <a:t>Define </a:t>
            </a:r>
            <a:r>
              <a:rPr lang="en-US" dirty="0" smtClean="0"/>
              <a:t>the generalized </a:t>
            </a:r>
            <a:r>
              <a:rPr lang="en-US" dirty="0" err="1" smtClean="0"/>
              <a:t>Lagrangian</a:t>
            </a:r>
            <a:endParaRPr lang="en-US" dirty="0" smtClean="0"/>
          </a:p>
          <a:p>
            <a:endParaRPr lang="en-US" dirty="0"/>
          </a:p>
          <a:p>
            <a:endParaRPr lang="en-US" dirty="0" smtClean="0"/>
          </a:p>
          <a:p>
            <a:endParaRPr lang="en-US" dirty="0"/>
          </a:p>
          <a:p>
            <a:r>
              <a:rPr lang="en-US" dirty="0" smtClean="0"/>
              <a:t>Let</a:t>
            </a:r>
          </a:p>
          <a:p>
            <a:endParaRPr lang="en-US" dirty="0" smtClean="0"/>
          </a:p>
          <a:p>
            <a:endParaRPr lang="en-US" dirty="0" smtClean="0"/>
          </a:p>
          <a:p>
            <a:endParaRPr lang="en-US" dirty="0"/>
          </a:p>
          <a:p>
            <a:r>
              <a:rPr lang="en-US" dirty="0" smtClean="0"/>
              <a:t>The optimization problem becomes</a:t>
            </a:r>
          </a:p>
          <a:p>
            <a:endParaRPr lang="en-US" dirty="0"/>
          </a:p>
          <a:p>
            <a:r>
              <a:rPr lang="en-US" dirty="0" smtClean="0"/>
              <a:t>It’s called the primal problem</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1256192" y="1453243"/>
                <a:ext cx="5866671"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sz="2400" b="0" i="1" smtClean="0">
                          <a:latin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𝑝</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𝑗</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e>
                      </m:nary>
                    </m:oMath>
                  </m:oMathPara>
                </a14:m>
                <a:endParaRPr 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1256192" y="1453243"/>
                <a:ext cx="5866671" cy="105003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8220" y="3047809"/>
                <a:ext cx="305981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r>
                            <a:rPr lang="en-US" sz="2400" b="0" i="1" smtClean="0">
                              <a:latin typeface="Cambria Math" panose="02040503050406030204" pitchFamily="18" charset="0"/>
                            </a:rPr>
                            <m:t>)</m:t>
                          </m:r>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8220" y="3047809"/>
                <a:ext cx="3059812" cy="531299"/>
              </a:xfrm>
              <a:prstGeom prst="rect">
                <a:avLst/>
              </a:prstGeom>
              <a:blipFill>
                <a:blip r:embed="rId3"/>
                <a:stretch>
                  <a:fillRect l="-797" r="-3187"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03450" y="5421249"/>
                <a:ext cx="418935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503450" y="5421249"/>
                <a:ext cx="4189352" cy="531299"/>
              </a:xfrm>
              <a:prstGeom prst="rect">
                <a:avLst/>
              </a:prstGeom>
              <a:blipFill>
                <a:blip r:embed="rId4"/>
                <a:stretch>
                  <a:fillRect l="-1164" r="-2038"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500677" y="3980186"/>
                <a:ext cx="6722161" cy="8238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m>
                                <m:mPr>
                                  <m:mcs>
                                    <m:mc>
                                      <m:mcPr>
                                        <m:count m:val="2"/>
                                        <m:mcJc m:val="center"/>
                                      </m:mcPr>
                                    </m:mc>
                                  </m:mcs>
                                  <m:ctrlPr>
                                    <a:rPr lang="en-US" sz="2400" b="0" i="1" smtClean="0">
                                      <a:latin typeface="Cambria Math" panose="02040503050406030204" pitchFamily="18" charset="0"/>
                                    </a:rPr>
                                  </m:ctrlPr>
                                </m:mPr>
                                <m:m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e>
                                  <m:e>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 </m:t>
                                    </m:r>
                                    <m:r>
                                      <a:rPr lang="en-US" sz="2400" b="0" i="1" smtClean="0">
                                        <a:latin typeface="Cambria Math" panose="02040503050406030204" pitchFamily="18" charset="0"/>
                                      </a:rPr>
                                      <m:t>𝑠𝑎𝑡𝑖𝑠𝑓𝑖𝑒𝑠</m:t>
                                    </m:r>
                                    <m:r>
                                      <a:rPr lang="en-US" sz="2400" b="0" i="1" smtClean="0">
                                        <a:latin typeface="Cambria Math" panose="02040503050406030204" pitchFamily="18" charset="0"/>
                                      </a:rPr>
                                      <m:t> </m:t>
                                    </m:r>
                                    <m:r>
                                      <a:rPr lang="en-US" sz="2400" b="0" i="1" smtClean="0">
                                        <a:latin typeface="Cambria Math" panose="02040503050406030204" pitchFamily="18" charset="0"/>
                                      </a:rPr>
                                      <m:t>𝑝𝑟𝑖𝑚𝑎𝑙</m:t>
                                    </m:r>
                                    <m:r>
                                      <a:rPr lang="en-US" sz="2400" b="0" i="1" smtClean="0">
                                        <a:latin typeface="Cambria Math" panose="02040503050406030204" pitchFamily="18" charset="0"/>
                                      </a:rPr>
                                      <m:t> </m:t>
                                    </m:r>
                                    <m:r>
                                      <a:rPr lang="en-US" sz="2400" b="0" i="1" smtClean="0">
                                        <a:latin typeface="Cambria Math" panose="02040503050406030204" pitchFamily="18" charset="0"/>
                                      </a:rPr>
                                      <m:t>𝑐𝑜𝑛𝑠𝑡𝑟𝑎𝑖𝑛𝑡𝑠</m:t>
                                    </m:r>
                                  </m:e>
                                </m:mr>
                              </m:m>
                            </m:e>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rPr>
                                      <m:t>𝑜𝑡h𝑒𝑟𝑤𝑖𝑠𝑒</m:t>
                                    </m:r>
                                  </m:e>
                                </m:mr>
                              </m:m>
                              <m:r>
                                <a:rPr lang="en-US" sz="2400" b="0" i="1" smtClean="0">
                                  <a:latin typeface="Cambria Math" panose="02040503050406030204" pitchFamily="18" charset="0"/>
                                </a:rPr>
                                <m:t>                                           </m:t>
                              </m:r>
                            </m:e>
                          </m:eqArr>
                        </m:e>
                      </m:d>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500677" y="3980186"/>
                <a:ext cx="6722161" cy="823815"/>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822961" y="423334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18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It’s dual problem:</a:t>
                </a:r>
              </a:p>
              <a:p>
                <a:endParaRPr lang="en-US" dirty="0"/>
              </a:p>
              <a:p>
                <a:endParaRPr lang="en-US" dirty="0" smtClean="0"/>
              </a:p>
              <a:p>
                <a:r>
                  <a:rPr lang="en-US" dirty="0" smtClean="0"/>
                  <a:t>If and only if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𝝁</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𝝀</m:t>
                        </m:r>
                      </m:e>
                      <m:sup>
                        <m:r>
                          <a:rPr lang="en-US" b="0" i="1" smtClean="0">
                            <a:latin typeface="Cambria Math" panose="02040503050406030204" pitchFamily="18" charset="0"/>
                          </a:rPr>
                          <m:t>∗</m:t>
                        </m:r>
                      </m:sup>
                    </m:sSup>
                  </m:oMath>
                </a14:m>
                <a:r>
                  <a:rPr lang="en-US" dirty="0" smtClean="0"/>
                  <a:t> satisfy KKT conditions, they are the solution of the primal and its dual problems, and </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sp>
            <p:nvSpPr>
              <p:cNvPr id="7" name="矩形 6"/>
              <p:cNvSpPr/>
              <p:nvPr/>
            </p:nvSpPr>
            <p:spPr>
              <a:xfrm>
                <a:off x="1703198" y="1501674"/>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03198" y="1501674"/>
                <a:ext cx="5789855" cy="623632"/>
              </a:xfrm>
              <a:prstGeom prst="rect">
                <a:avLst/>
              </a:prstGeom>
              <a:blipFill>
                <a:blip r:embed="rId3"/>
                <a:stretch>
                  <a:fillRect b="-2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750062" y="3277818"/>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750062" y="3277818"/>
                <a:ext cx="5789855" cy="623632"/>
              </a:xfrm>
              <a:prstGeom prst="rect">
                <a:avLst/>
              </a:prstGeom>
              <a:blipFill>
                <a:blip r:embed="rId4"/>
                <a:stretch>
                  <a:fillRect b="-2941"/>
                </a:stretch>
              </a:blipFill>
            </p:spPr>
            <p:txBody>
              <a:bodyPr/>
              <a:lstStyle/>
              <a:p>
                <a:r>
                  <a:rPr lang="en-US">
                    <a:noFill/>
                  </a:rPr>
                  <a:t> </a:t>
                </a:r>
              </a:p>
            </p:txBody>
          </p:sp>
        </mc:Fallback>
      </mc:AlternateContent>
    </p:spTree>
    <p:extLst>
      <p:ext uri="{BB962C8B-B14F-4D97-AF65-F5344CB8AC3E}">
        <p14:creationId xmlns:p14="http://schemas.microsoft.com/office/powerpoint/2010/main" val="3508501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altLang="zh-CN" dirty="0" smtClean="0"/>
              <a:t>The steps of solving the optimization problem </a:t>
            </a:r>
            <a:r>
              <a:rPr lang="en-US" dirty="0"/>
              <a:t>with equality and inequality </a:t>
            </a:r>
            <a:r>
              <a:rPr lang="en-US" dirty="0" smtClean="0"/>
              <a:t>constraints</a:t>
            </a:r>
          </a:p>
          <a:p>
            <a:endParaRPr lang="en-US" dirty="0"/>
          </a:p>
          <a:p>
            <a:endParaRPr lang="en-US" dirty="0" smtClean="0"/>
          </a:p>
          <a:p>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mc:AlternateContent xmlns:mc="http://schemas.openxmlformats.org/markup-compatibility/2006" xmlns:a14="http://schemas.microsoft.com/office/drawing/2010/main">
        <mc:Choice Requires="a14">
          <p:sp>
            <p:nvSpPr>
              <p:cNvPr id="7" name="矩形 6"/>
              <p:cNvSpPr/>
              <p:nvPr/>
            </p:nvSpPr>
            <p:spPr>
              <a:xfrm>
                <a:off x="1750062" y="1502935"/>
                <a:ext cx="5303881" cy="1230080"/>
              </a:xfrm>
              <a:prstGeom prst="rect">
                <a:avLst/>
              </a:prstGeom>
            </p:spPr>
            <p:txBody>
              <a:bodyPr wrap="square">
                <a:spAutoFit/>
              </a:bodyPr>
              <a:lstStyle/>
              <a:p>
                <a:pPr marL="201168" lvl="1"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min</m:t>
                          </m:r>
                        </m:fName>
                        <m:e>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func>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𝑖</m:t>
                      </m:r>
                      <m:r>
                        <a:rPr lang="en-US" sz="2400" i="1">
                          <a:latin typeface="Cambria Math" panose="02040503050406030204" pitchFamily="18" charset="0"/>
                        </a:rPr>
                        <m:t>=1,…,</m:t>
                      </m:r>
                      <m:r>
                        <a:rPr lang="en-US" sz="2400" i="1">
                          <a:latin typeface="Cambria Math" panose="02040503050406030204" pitchFamily="18" charset="0"/>
                        </a:rPr>
                        <m:t>𝑝</m:t>
                      </m:r>
                      <m:r>
                        <a:rPr lang="en-US" sz="2400" b="0" i="1" smtClean="0">
                          <a:latin typeface="Cambria Math" panose="02040503050406030204" pitchFamily="18" charset="0"/>
                        </a:rPr>
                        <m:t> </m:t>
                      </m:r>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𝑗</m:t>
                      </m:r>
                      <m:r>
                        <a:rPr lang="en-US" sz="2400" i="1">
                          <a:latin typeface="Cambria Math" panose="02040503050406030204" pitchFamily="18" charset="0"/>
                        </a:rPr>
                        <m:t>=1,…</m:t>
                      </m:r>
                      <m:r>
                        <a:rPr lang="en-US" sz="2400" i="1">
                          <a:latin typeface="Cambria Math" panose="02040503050406030204" pitchFamily="18" charset="0"/>
                        </a:rPr>
                        <m:t>𝑞</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50062" y="1502935"/>
                <a:ext cx="5303881" cy="1230080"/>
              </a:xfrm>
              <a:prstGeom prst="rect">
                <a:avLst/>
              </a:prstGeom>
              <a:blipFill>
                <a:blip r:embed="rId2"/>
                <a:stretch>
                  <a:fillRect b="-3980"/>
                </a:stretch>
              </a:blipFill>
            </p:spPr>
            <p:txBody>
              <a:bodyPr/>
              <a:lstStyle/>
              <a:p>
                <a:r>
                  <a:rPr lang="en-US">
                    <a:noFill/>
                  </a:rPr>
                  <a:t> </a:t>
                </a:r>
              </a:p>
            </p:txBody>
          </p:sp>
        </mc:Fallback>
      </mc:AlternateContent>
      <p:grpSp>
        <p:nvGrpSpPr>
          <p:cNvPr id="11" name="组合 10"/>
          <p:cNvGrpSpPr/>
          <p:nvPr/>
        </p:nvGrpSpPr>
        <p:grpSpPr>
          <a:xfrm>
            <a:off x="58338" y="2937573"/>
            <a:ext cx="9020346" cy="3120085"/>
            <a:chOff x="58338" y="2823270"/>
            <a:chExt cx="9020346" cy="3120085"/>
          </a:xfrm>
        </p:grpSpPr>
        <mc:AlternateContent xmlns:mc="http://schemas.openxmlformats.org/markup-compatibility/2006" xmlns:a14="http://schemas.microsoft.com/office/drawing/2010/main">
          <mc:Choice Requires="a14">
            <p:sp>
              <p:nvSpPr>
                <p:cNvPr id="10" name="矩形 9"/>
                <p:cNvSpPr/>
                <p:nvPr/>
              </p:nvSpPr>
              <p:spPr>
                <a:xfrm>
                  <a:off x="58338" y="2823270"/>
                  <a:ext cx="9020346" cy="3120085"/>
                </a:xfrm>
                <a:prstGeom prst="rect">
                  <a:avLst/>
                </a:prstGeom>
                <a:ln w="28575">
                  <a:solidFill>
                    <a:srgbClr val="FF0000"/>
                  </a:solidFill>
                </a:ln>
              </p:spPr>
              <p:txBody>
                <a:bodyPr wrap="square">
                  <a:spAutoFit/>
                </a:bodyPr>
                <a:lstStyle/>
                <a:p>
                  <a:pPr marL="457200" indent="-457200">
                    <a:buClr>
                      <a:schemeClr val="accent1"/>
                    </a:buClr>
                    <a:buFont typeface="+mj-lt"/>
                    <a:buAutoNum type="arabicPeriod"/>
                  </a:pPr>
                  <a:endParaRPr lang="en-US" sz="1200" dirty="0" smtClean="0"/>
                </a:p>
                <a:p>
                  <a:pPr marL="457200" indent="-457200">
                    <a:buClr>
                      <a:schemeClr val="accent1"/>
                    </a:buClr>
                    <a:buFont typeface="+mj-lt"/>
                    <a:buAutoNum type="arabicPeriod"/>
                  </a:pPr>
                  <a:r>
                    <a:rPr lang="en-US" sz="2400" dirty="0" smtClean="0"/>
                    <a:t>Construct </a:t>
                  </a:r>
                  <a:r>
                    <a:rPr lang="en-US" sz="2400" dirty="0"/>
                    <a:t>the </a:t>
                  </a:r>
                  <a:r>
                    <a:rPr lang="en-US" sz="2400" dirty="0" err="1"/>
                    <a:t>Lagrangian</a:t>
                  </a:r>
                  <a:r>
                    <a:rPr lang="en-US" sz="2400" dirty="0"/>
                    <a:t> function</a:t>
                  </a:r>
                </a:p>
                <a:p>
                  <a:pPr marL="457200" indent="-457200">
                    <a:buClr>
                      <a:schemeClr val="accent1"/>
                    </a:buClr>
                    <a:buFont typeface="+mj-lt"/>
                    <a:buAutoNum type="arabicPeriod"/>
                  </a:pPr>
                  <a:endParaRPr lang="en-US" sz="2400" dirty="0" smtClean="0"/>
                </a:p>
                <a:p>
                  <a:pPr marL="457200" indent="-457200">
                    <a:buClr>
                      <a:schemeClr val="accent1"/>
                    </a:buClr>
                    <a:buFont typeface="+mj-lt"/>
                    <a:buAutoNum type="arabicPeriod"/>
                  </a:pPr>
                  <a:endParaRPr lang="en-US" sz="2400" dirty="0" smtClean="0"/>
                </a:p>
                <a:p>
                  <a:pPr marL="457200" indent="-457200">
                    <a:buClr>
                      <a:schemeClr val="accent1"/>
                    </a:buClr>
                    <a:buFont typeface="+mj-lt"/>
                    <a:buAutoNum type="arabicPeriod"/>
                  </a:pPr>
                  <a:endParaRPr lang="en-US" sz="1600" dirty="0"/>
                </a:p>
                <a:p>
                  <a:pPr marL="457200" indent="-457200">
                    <a:buClr>
                      <a:schemeClr val="accent1"/>
                    </a:buClr>
                    <a:buFont typeface="+mj-lt"/>
                    <a:buAutoNum type="arabicPeriod"/>
                  </a:pPr>
                  <a:r>
                    <a:rPr lang="en-US" sz="2400" dirty="0" smtClean="0"/>
                    <a:t>Solve 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a:t> using Lagrange multiplier </a:t>
                  </a:r>
                  <a:r>
                    <a:rPr lang="en-US" sz="2400" dirty="0" smtClean="0"/>
                    <a:t>method;</a:t>
                  </a:r>
                </a:p>
                <a:p>
                  <a:pPr marL="457200" indent="-457200">
                    <a:buClr>
                      <a:schemeClr val="accent1"/>
                    </a:buClr>
                    <a:buFont typeface="+mj-lt"/>
                    <a:buAutoNum type="arabicPeriod"/>
                  </a:pPr>
                  <a:r>
                    <a:rPr lang="en-US" sz="2400" dirty="0" smtClean="0"/>
                    <a:t>Substitute </a:t>
                  </a:r>
                  <a14:m>
                    <m:oMath xmlns:m="http://schemas.openxmlformats.org/officeDocument/2006/math">
                      <m:r>
                        <a:rPr lang="en-US" sz="2400" b="1" i="1" smtClean="0">
                          <a:latin typeface="Cambria Math" panose="02040503050406030204" pitchFamily="18" charset="0"/>
                        </a:rPr>
                        <m:t>𝒙</m:t>
                      </m:r>
                    </m:oMath>
                  </a14:m>
                  <a:r>
                    <a:rPr lang="en-US" sz="2400" dirty="0" smtClean="0"/>
                    <a:t> in </a:t>
                  </a:r>
                  <a14:m>
                    <m:oMath xmlns:m="http://schemas.openxmlformats.org/officeDocument/2006/math">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oMath>
                  </a14:m>
                  <a:r>
                    <a:rPr lang="en-US" sz="2400" dirty="0" smtClean="0"/>
                    <a:t>using </a:t>
                  </a:r>
                  <a14:m>
                    <m:oMath xmlns:m="http://schemas.openxmlformats.org/officeDocument/2006/math">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oMath>
                  </a14:m>
                  <a:r>
                    <a:rPr lang="en-US" sz="2400" dirty="0" smtClean="0"/>
                    <a:t>;</a:t>
                  </a:r>
                </a:p>
                <a:p>
                  <a:pPr marL="457200" indent="-457200">
                    <a:buClr>
                      <a:schemeClr val="accent1"/>
                    </a:buClr>
                    <a:buFont typeface="+mj-lt"/>
                    <a:buAutoNum type="arabicPeriod"/>
                  </a:pPr>
                  <a:r>
                    <a:rPr lang="en-US" sz="2400" dirty="0" smtClean="0"/>
                    <a:t>Solve </a:t>
                  </a:r>
                  <a:r>
                    <a:rPr lang="en-US" sz="2400" smtClean="0"/>
                    <a:t>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a:latin typeface="Cambria Math" panose="02040503050406030204" pitchFamily="18" charset="0"/>
                                    </a:rPr>
                                    <m:t>𝜇</m:t>
                                  </m:r>
                                </m:e>
                                <m:sub>
                                  <m:r>
                                    <a:rPr lang="en-US" sz="2400" b="0" i="1" smtClean="0">
                                      <a:latin typeface="Cambria Math" panose="02040503050406030204" pitchFamily="18" charset="0"/>
                                    </a:rPr>
                                    <m:t>𝑖</m:t>
                                  </m:r>
                                </m:sub>
                              </m:sSub>
                              <m:r>
                                <a:rPr lang="en-US" sz="2400" i="1">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smtClean="0"/>
                    <a:t> using SMO algorithm.</a:t>
                  </a:r>
                </a:p>
                <a:p>
                  <a:pPr marL="457200" indent="-457200">
                    <a:buFont typeface="+mj-lt"/>
                    <a:buAutoNum type="arabicPeriod"/>
                  </a:pPr>
                  <a:endParaRPr lang="en-US" sz="700" dirty="0"/>
                </a:p>
              </p:txBody>
            </p:sp>
          </mc:Choice>
          <mc:Fallback xmlns="">
            <p:sp>
              <p:nvSpPr>
                <p:cNvPr id="10" name="矩形 9"/>
                <p:cNvSpPr>
                  <a:spLocks noRot="1" noChangeAspect="1" noMove="1" noResize="1" noEditPoints="1" noAdjustHandles="1" noChangeArrowheads="1" noChangeShapeType="1" noTextEdit="1"/>
                </p:cNvSpPr>
                <p:nvPr/>
              </p:nvSpPr>
              <p:spPr>
                <a:xfrm>
                  <a:off x="58338" y="2823270"/>
                  <a:ext cx="9020346" cy="3120085"/>
                </a:xfrm>
                <a:prstGeom prst="rect">
                  <a:avLst/>
                </a:prstGeom>
                <a:blipFill>
                  <a:blip r:embed="rId3"/>
                  <a:stretch>
                    <a:fillRect l="-943" r="-809"/>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895330" y="3443533"/>
                  <a:ext cx="5079019" cy="967444"/>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𝒙</m:t>
                            </m:r>
                            <m:r>
                              <a:rPr lang="en-US" sz="2000" i="1">
                                <a:latin typeface="Cambria Math" panose="02040503050406030204" pitchFamily="18" charset="0"/>
                              </a:rPr>
                              <m:t>,</m:t>
                            </m:r>
                            <m:r>
                              <a:rPr lang="en-US" sz="2000" b="1" i="1">
                                <a:latin typeface="Cambria Math" panose="02040503050406030204" pitchFamily="18" charset="0"/>
                              </a:rPr>
                              <m:t>𝝁</m:t>
                            </m:r>
                            <m:r>
                              <a:rPr lang="en-US" sz="2000" b="0" i="1">
                                <a:latin typeface="Cambria Math" panose="02040503050406030204" pitchFamily="18" charset="0"/>
                              </a:rPr>
                              <m:t>,</m:t>
                            </m:r>
                            <m:r>
                              <a:rPr lang="en-US" sz="2000" b="1" i="1">
                                <a:latin typeface="Cambria Math" panose="02040503050406030204" pitchFamily="18" charset="0"/>
                              </a:rPr>
                              <m:t>𝝀</m:t>
                            </m:r>
                          </m:e>
                        </m:d>
                        <m:r>
                          <a:rPr lang="en-US" sz="2000" b="0" i="1" smtClean="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smtClean="0">
                                <a:latin typeface="Cambria Math" panose="02040503050406030204" pitchFamily="18" charset="0"/>
                              </a:rPr>
                              <m:t>𝒙</m:t>
                            </m:r>
                          </m:e>
                        </m:d>
                        <m:r>
                          <a:rPr lang="en-US" sz="2000" i="1">
                            <a:latin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𝑝</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𝑔</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r>
                          <a:rPr lang="en-US" sz="2000" i="1">
                            <a:latin typeface="Cambria Math" panose="02040503050406030204" pitchFamily="18" charset="0"/>
                            <a:ea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𝑞</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ea typeface="Cambria Math" panose="02040503050406030204" pitchFamily="18" charset="0"/>
                                  </a:rPr>
                                  <m:t>𝑗</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h</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1895330" y="3443533"/>
                  <a:ext cx="5079019" cy="967444"/>
                </a:xfrm>
                <a:prstGeom prst="rect">
                  <a:avLst/>
                </a:prstGeom>
                <a:blipFill>
                  <a:blip r:embed="rId4"/>
                  <a:stretch>
                    <a:fillRect/>
                  </a:stretch>
                </a:blipFill>
                <a:ln w="28575">
                  <a:noFill/>
                </a:ln>
              </p:spPr>
              <p:txBody>
                <a:bodyPr/>
                <a:lstStyle/>
                <a:p>
                  <a:r>
                    <a:rPr lang="en-US">
                      <a:noFill/>
                    </a:rPr>
                    <a:t> </a:t>
                  </a:r>
                </a:p>
              </p:txBody>
            </p:sp>
          </mc:Fallback>
        </mc:AlternateContent>
      </p:grpSp>
    </p:spTree>
    <p:extLst>
      <p:ext uri="{BB962C8B-B14F-4D97-AF65-F5344CB8AC3E}">
        <p14:creationId xmlns:p14="http://schemas.microsoft.com/office/powerpoint/2010/main" val="2962773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Example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314419" y="955391"/>
                <a:ext cx="5603136" cy="1856086"/>
              </a:xfrm>
              <a:prstGeom prst="rect">
                <a:avLst/>
              </a:prstGeom>
              <a:noFill/>
            </p:spPr>
            <p:txBody>
              <a:bodyPr wrap="none" lIns="0" tIns="0" rIns="0" bIns="0" rtlCol="0">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func>
                    </m:oMath>
                  </m:oMathPara>
                </a14:m>
                <a:endParaRPr lang="en-US" sz="2400" b="0" dirty="0" smtClean="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               </m:t>
                      </m:r>
                    </m:oMath>
                  </m:oMathPara>
                </a14:m>
                <a:endParaRPr lang="en-US" dirty="0" smtClean="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−1≤0</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314419" y="955391"/>
                <a:ext cx="5603136" cy="1856086"/>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237" y="1523182"/>
            <a:ext cx="5293010" cy="5301729"/>
          </a:xfrm>
          <a:prstGeom prst="rect">
            <a:avLst/>
          </a:prstGeom>
        </p:spPr>
      </p:pic>
    </p:spTree>
    <p:extLst>
      <p:ext uri="{BB962C8B-B14F-4D97-AF65-F5344CB8AC3E}">
        <p14:creationId xmlns:p14="http://schemas.microsoft.com/office/powerpoint/2010/main" val="20231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241657" y="4700482"/>
                <a:ext cx="1198341" cy="2110193"/>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den>
                      </m:f>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241657" y="4700482"/>
                <a:ext cx="1198341" cy="2110193"/>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1834742" y="530724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文本框 11"/>
              <p:cNvSpPr txBox="1"/>
              <p:nvPr/>
            </p:nvSpPr>
            <p:spPr>
              <a:xfrm>
                <a:off x="2530657" y="5054082"/>
                <a:ext cx="3703899"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 </m:t>
                              </m:r>
                              <m:r>
                                <a:rPr lang="en-US" sz="2400" b="0" i="1" smtClean="0">
                                  <a:latin typeface="Cambria Math" panose="02040503050406030204" pitchFamily="18" charset="0"/>
                                </a:rPr>
                                <m:t>𝛽</m:t>
                              </m:r>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−4</m:t>
                                  </m:r>
                                </m:e>
                              </m:d>
                              <m:r>
                                <a:rPr lang="en-US" sz="2400" b="0" i="1" smtClean="0">
                                  <a:latin typeface="Cambria Math" panose="02040503050406030204" pitchFamily="18" charset="0"/>
                                </a:rPr>
                                <m:t>=0</m:t>
                              </m:r>
                            </m:e>
                            <m:e>
                              <m:r>
                                <a:rPr lang="en-US" sz="2400" b="0" i="1" smtClean="0">
                                  <a:latin typeface="Cambria Math" panose="02040503050406030204" pitchFamily="18" charset="0"/>
                                </a:rPr>
                                <m:t> 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+2</m:t>
                              </m:r>
                              <m:r>
                                <a:rPr lang="en-US" sz="2400" b="0" i="1" smtClean="0">
                                  <a:latin typeface="Cambria Math" panose="02040503050406030204" pitchFamily="18" charset="0"/>
                                </a:rPr>
                                <m:t>𝛼</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           </m:t>
                              </m:r>
                            </m:e>
                          </m:eqArr>
                        </m:e>
                      </m:d>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30657" y="5054082"/>
                <a:ext cx="3703899" cy="823815"/>
              </a:xfrm>
              <a:prstGeom prst="rect">
                <a:avLst/>
              </a:prstGeom>
              <a:blipFill>
                <a:blip r:embed="rId6"/>
                <a:stretch>
                  <a:fillRect/>
                </a:stretch>
              </a:blipFill>
            </p:spPr>
            <p:txBody>
              <a:bodyPr/>
              <a:lstStyle/>
              <a:p>
                <a:r>
                  <a:rPr lang="en-US">
                    <a:noFill/>
                  </a:rPr>
                  <a:t> </a:t>
                </a:r>
              </a:p>
            </p:txBody>
          </p:sp>
        </mc:Fallback>
      </mc:AlternateContent>
      <p:sp>
        <p:nvSpPr>
          <p:cNvPr id="13" name="右箭头 12"/>
          <p:cNvSpPr/>
          <p:nvPr/>
        </p:nvSpPr>
        <p:spPr>
          <a:xfrm>
            <a:off x="6596642" y="529862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矩形 13"/>
              <p:cNvSpPr/>
              <p:nvPr/>
            </p:nvSpPr>
            <p:spPr>
              <a:xfrm>
                <a:off x="6938453" y="4629601"/>
                <a:ext cx="2201757" cy="1757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4</m:t>
                                  </m:r>
                                  <m:r>
                                    <a:rPr lang="en-US" sz="2400" i="1">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e>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r>
                                <a:rPr lang="en-US" sz="2400" i="1">
                                  <a:latin typeface="Cambria Math" panose="02040503050406030204" pitchFamily="18" charset="0"/>
                                </a:rPr>
                                <m:t> </m:t>
                              </m:r>
                            </m:e>
                          </m:eqArr>
                        </m:e>
                      </m:d>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6938453" y="4629601"/>
                <a:ext cx="2201757" cy="175714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9568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direction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nl-NL" dirty="0" smtClean="0"/>
                  <a:t>The direction of a vector </a:t>
                </a:r>
                <a:r>
                  <a:rPr lang="nl-NL" b="1" i="1" dirty="0" smtClean="0">
                    <a:latin typeface="Times New Roman" panose="02020603050405020304" pitchFamily="18" charset="0"/>
                    <a:cs typeface="Times New Roman" panose="02020603050405020304" pitchFamily="18" charset="0"/>
                  </a:rPr>
                  <a:t>u</a:t>
                </a:r>
                <a:r>
                  <a:rPr lang="nl-NL" b="1" dirty="0" smtClean="0">
                    <a:latin typeface="Times New Roman" panose="02020603050405020304" pitchFamily="18" charset="0"/>
                    <a:cs typeface="Times New Roman" panose="02020603050405020304" pitchFamily="18" charset="0"/>
                  </a:rPr>
                  <a:t>=</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1</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smtClean="0">
                    <a:latin typeface="Times New Roman" panose="02020603050405020304" pitchFamily="18" charset="0"/>
                    <a:cs typeface="Times New Roman" panose="02020603050405020304" pitchFamily="18" charset="0"/>
                  </a:rPr>
                  <a:t>2</a:t>
                </a:r>
                <a:r>
                  <a:rPr lang="nl-NL" dirty="0" smtClean="0">
                    <a:latin typeface="Times New Roman" panose="02020603050405020304" pitchFamily="18" charset="0"/>
                    <a:cs typeface="Times New Roman" panose="02020603050405020304" pitchFamily="18" charset="0"/>
                  </a:rPr>
                  <a:t>)</a:t>
                </a:r>
                <a:r>
                  <a:rPr lang="nl-NL" dirty="0" smtClean="0"/>
                  <a:t> </a:t>
                </a:r>
                <a:r>
                  <a:rPr lang="nl-NL" dirty="0"/>
                  <a:t>is </a:t>
                </a:r>
                <a:r>
                  <a:rPr lang="nl-NL" dirty="0" smtClean="0"/>
                  <a:t>the vector </a:t>
                </a:r>
                <a:r>
                  <a:rPr lang="nl-NL" b="1" i="1" dirty="0" smtClean="0">
                    <a:latin typeface="Times New Roman" panose="02020603050405020304" pitchFamily="18" charset="0"/>
                    <a:cs typeface="Times New Roman" panose="02020603050405020304" pitchFamily="18" charset="0"/>
                  </a:rPr>
                  <a:t>w=</a:t>
                </a:r>
                <a:r>
                  <a:rPr lang="nl-NL"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1</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2</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oMath>
                </a14:m>
                <a:r>
                  <a:rPr lang="nl-NL"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89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4339" name="Picture 3" descr="03-direction-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9" y="1362530"/>
            <a:ext cx="3657600" cy="32004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
              <p:cNvSpPr txBox="1"/>
              <p:nvPr/>
            </p:nvSpPr>
            <p:spPr>
              <a:xfrm>
                <a:off x="822961" y="4721490"/>
                <a:ext cx="3221779" cy="1485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i="1">
                                  <a:latin typeface="Cambria Math" panose="02040503050406030204" pitchFamily="18" charset="0"/>
                                  <a:cs typeface="Times New Roman" panose="02020603050405020304" pitchFamily="18" charset="0"/>
                                </a:rPr>
                                <m:t>1</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=0.6</m:t>
                      </m:r>
                    </m:oMath>
                  </m:oMathPara>
                </a14:m>
                <a:endParaRPr lang="en-US" sz="2400" dirty="0" smtClean="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𝛼</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b="0" i="1" smtClean="0">
                                  <a:latin typeface="Cambria Math" panose="02040503050406030204" pitchFamily="18" charset="0"/>
                                  <a:cs typeface="Times New Roman" panose="02020603050405020304" pitchFamily="18" charset="0"/>
                                </a:rPr>
                                <m:t>2</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=0.8</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822961" y="4721490"/>
                <a:ext cx="3221779" cy="1485471"/>
              </a:xfrm>
              <a:prstGeom prst="rect">
                <a:avLst/>
              </a:prstGeom>
              <a:blipFill>
                <a:blip r:embed="rId4"/>
                <a:stretch>
                  <a:fillRect/>
                </a:stretch>
              </a:blipFill>
            </p:spPr>
            <p:txBody>
              <a:bodyPr/>
              <a:lstStyle/>
              <a:p>
                <a:r>
                  <a:rPr lang="en-US">
                    <a:noFill/>
                  </a:rPr>
                  <a:t> </a:t>
                </a:r>
              </a:p>
            </p:txBody>
          </p:sp>
        </mc:Fallback>
      </mc:AlternateContent>
      <p:pic>
        <p:nvPicPr>
          <p:cNvPr id="14341" name="Picture 5" descr="direction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25" y="2364011"/>
            <a:ext cx="29813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245559" y="4958834"/>
                <a:ext cx="6159058"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r>
                            <a:rPr lang="en-US" sz="2400" b="0" i="1" smtClean="0">
                              <a:latin typeface="Cambria Math" panose="02040503050406030204" pitchFamily="18" charset="0"/>
                            </a:rPr>
                            <m:t>𝛽</m:t>
                          </m:r>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−6</m:t>
                          </m:r>
                          <m:r>
                            <a:rPr lang="en-US" sz="2400" b="0" i="1" smtClean="0">
                              <a:latin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+1)</m:t>
                          </m:r>
                        </m:den>
                      </m:f>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245559" y="4958834"/>
                <a:ext cx="6159058"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746887" y="5098070"/>
                <a:ext cx="1867819" cy="620491"/>
              </a:xfrm>
              <a:prstGeom prst="rect">
                <a:avLst/>
              </a:prstGeom>
              <a:ln w="28575">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oMath>
                  </m:oMathPara>
                </a14:m>
                <a:endParaRPr 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6746887" y="5098070"/>
                <a:ext cx="1867819" cy="620491"/>
              </a:xfrm>
              <a:prstGeom prst="rect">
                <a:avLst/>
              </a:prstGeom>
              <a:blipFill>
                <a:blip r:embed="rId6"/>
                <a:stretch>
                  <a:fillRect b="-5607"/>
                </a:stretch>
              </a:blipFill>
              <a:ln w="28575">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68020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41657" y="4700482"/>
                <a:ext cx="5000087" cy="214590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𝛽</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e>
                              </m:d>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𝛽</m:t>
                          </m:r>
                        </m:den>
                      </m:f>
                      <m:r>
                        <a:rPr lang="en-US" sz="2400" i="1">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+4</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oMath>
                  </m:oMathPara>
                </a14:m>
                <a:endParaRPr lang="en-US" sz="2400" dirty="0">
                  <a:ea typeface="Cambria Math" panose="02040503050406030204" pitchFamily="18" charset="0"/>
                </a:endParaRPr>
              </a:p>
              <a:p>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41657" y="4700482"/>
                <a:ext cx="5000087" cy="2145908"/>
              </a:xfrm>
              <a:prstGeom prst="rect">
                <a:avLst/>
              </a:prstGeom>
              <a:blipFill>
                <a:blip r:embed="rId5"/>
                <a:stretch>
                  <a:fillRect/>
                </a:stretch>
              </a:blipFill>
            </p:spPr>
            <p:txBody>
              <a:bodyPr/>
              <a:lstStyle/>
              <a:p>
                <a:r>
                  <a:rPr lang="en-US">
                    <a:noFill/>
                  </a:rPr>
                  <a:t> </a:t>
                </a:r>
              </a:p>
            </p:txBody>
          </p:sp>
        </mc:Fallback>
      </mc:AlternateContent>
      <p:sp>
        <p:nvSpPr>
          <p:cNvPr id="13" name="右箭头 12"/>
          <p:cNvSpPr/>
          <p:nvPr/>
        </p:nvSpPr>
        <p:spPr>
          <a:xfrm>
            <a:off x="5119842" y="5460937"/>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5783514" y="5093902"/>
                <a:ext cx="2784032"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𝛼</m:t>
                              </m:r>
                              <m:r>
                                <a:rPr lang="en-US" sz="2400" i="1">
                                  <a:latin typeface="Cambria Math" panose="02040503050406030204" pitchFamily="18" charset="0"/>
                                </a:rPr>
                                <m:t>=</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r>
                                <a:rPr lang="en-US" sz="2400" b="0" i="1" smtClean="0">
                                  <a:latin typeface="Cambria Math" panose="02040503050406030204" pitchFamily="18" charset="0"/>
                                </a:rPr>
                                <m:t>−1 (&gt;0)</m:t>
                              </m:r>
                            </m:e>
                            <m:e>
                              <m:r>
                                <a:rPr lang="en-US" sz="2400" i="1">
                                  <a:latin typeface="Cambria Math" panose="02040503050406030204" pitchFamily="18" charset="0"/>
                                </a:rPr>
                                <m:t> </m:t>
                              </m:r>
                              <m:r>
                                <a:rPr lang="en-US" sz="2400" b="0" i="1" smtClean="0">
                                  <a:latin typeface="Cambria Math" panose="02040503050406030204" pitchFamily="18" charset="0"/>
                                </a:rPr>
                                <m:t>𝛽</m:t>
                              </m:r>
                              <m:r>
                                <a:rPr lang="en-US" sz="2400" i="1">
                                  <a:latin typeface="Cambria Math" panose="02040503050406030204" pitchFamily="18" charset="0"/>
                                </a:rPr>
                                <m:t>=</m:t>
                              </m:r>
                              <m:r>
                                <a:rPr lang="en-US" sz="2400" b="0" i="1" smtClean="0">
                                  <a:latin typeface="Cambria Math" panose="02040503050406030204" pitchFamily="18" charset="0"/>
                                </a:rPr>
                                <m:t>−2</m:t>
                              </m:r>
                              <m:r>
                                <a:rPr lang="en-US" sz="2400" i="1">
                                  <a:latin typeface="Cambria Math" panose="02040503050406030204" pitchFamily="18" charset="0"/>
                                </a:rPr>
                                <m:t> </m:t>
                              </m:r>
                              <m:r>
                                <a:rPr lang="en-US" sz="2400" b="0" i="1" smtClean="0">
                                  <a:latin typeface="Cambria Math" panose="02040503050406030204" pitchFamily="18" charset="0"/>
                                </a:rPr>
                                <m:t>                   </m:t>
                              </m:r>
                            </m:e>
                          </m:eqArr>
                        </m:e>
                      </m:d>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5783514" y="5093902"/>
                <a:ext cx="2784032" cy="1051570"/>
              </a:xfrm>
              <a:prstGeom prst="rect">
                <a:avLst/>
              </a:prstGeom>
              <a:blipFill>
                <a:blip r:embed="rId6"/>
                <a:stretch>
                  <a:fillRect/>
                </a:stretch>
              </a:blipFill>
            </p:spPr>
            <p:txBody>
              <a:bodyPr/>
              <a:lstStyle/>
              <a:p>
                <a:r>
                  <a:rPr lang="en-US">
                    <a:noFill/>
                  </a:rPr>
                  <a:t> </a:t>
                </a:r>
              </a:p>
            </p:txBody>
          </p:sp>
        </mc:Fallback>
      </mc:AlternateContent>
      <p:sp>
        <p:nvSpPr>
          <p:cNvPr id="11" name="文本框 10"/>
          <p:cNvSpPr txBox="1"/>
          <p:nvPr/>
        </p:nvSpPr>
        <p:spPr>
          <a:xfrm>
            <a:off x="6085001" y="4371326"/>
            <a:ext cx="2643278" cy="461665"/>
          </a:xfrm>
          <a:prstGeom prst="rect">
            <a:avLst/>
          </a:prstGeom>
          <a:noFill/>
          <a:ln w="28575">
            <a:solidFill>
              <a:srgbClr val="FF0000"/>
            </a:solidFill>
          </a:ln>
        </p:spPr>
        <p:txBody>
          <a:bodyPr wrap="square" rtlCol="0">
            <a:spAutoFit/>
          </a:bodyPr>
          <a:lstStyle/>
          <a:p>
            <a:pPr algn="ctr"/>
            <a:r>
              <a:rPr lang="en-US" sz="2400" dirty="0" smtClean="0"/>
              <a:t>SMO algorithm</a:t>
            </a:r>
            <a:endParaRPr lang="en-US" sz="2400" dirty="0"/>
          </a:p>
        </p:txBody>
      </p:sp>
    </p:spTree>
    <p:extLst>
      <p:ext uri="{BB962C8B-B14F-4D97-AF65-F5344CB8AC3E}">
        <p14:creationId xmlns:p14="http://schemas.microsoft.com/office/powerpoint/2010/main" val="2357307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Solve the problem using KKT conditions</a:t>
                </a:r>
              </a:p>
              <a:p>
                <a:r>
                  <a:rPr lang="en-US" dirty="0" smtClean="0"/>
                  <a:t>Construct Lagrange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1" i="1" smtClean="0">
                        <a:latin typeface="Cambria Math" panose="02040503050406030204" pitchFamily="18" charset="0"/>
                      </a:rPr>
                      <m:t>𝜶</m:t>
                    </m:r>
                    <m:r>
                      <a:rPr lang="en-US" b="0" i="1" smtClean="0">
                        <a:latin typeface="Cambria Math" panose="02040503050406030204" pitchFamily="18" charset="0"/>
                      </a:rPr>
                      <m:t>)</m:t>
                    </m:r>
                  </m:oMath>
                </a14:m>
                <a:r>
                  <a:rPr lang="en-US" dirty="0" smtClean="0"/>
                  <a:t>:</a:t>
                </a:r>
              </a:p>
              <a:p>
                <a:endParaRPr lang="en-US" dirty="0" smtClean="0"/>
              </a:p>
              <a:p>
                <a:endParaRPr lang="en-US" dirty="0" smtClean="0"/>
              </a:p>
              <a:p>
                <a:r>
                  <a:rPr lang="en-US" dirty="0" smtClean="0"/>
                  <a:t>where </a:t>
                </a:r>
                <a14:m>
                  <m:oMath xmlns:m="http://schemas.openxmlformats.org/officeDocument/2006/math">
                    <m:r>
                      <a:rPr lang="en-US" b="1" i="1" smtClean="0">
                        <a:latin typeface="Cambria Math" panose="02040503050406030204" pitchFamily="18" charset="0"/>
                      </a:rPr>
                      <m:t>𝜶</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𝑛</m:t>
                            </m:r>
                          </m:sub>
                        </m:sSub>
                      </m:e>
                    </m:d>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b="1" dirty="0" smtClean="0"/>
              </a:p>
              <a:p>
                <a:endParaRPr lang="en-US" b="1"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37428" y="3307766"/>
                <a:ext cx="6858361"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d>
                            <m:dPr>
                              <m:begChr m:val="["/>
                              <m:endChr m:val="]"/>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437428" y="3307766"/>
                <a:ext cx="6858361"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223764" y="4976019"/>
                <a:ext cx="1052596" cy="1404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223764" y="4976019"/>
                <a:ext cx="1052596" cy="1404487"/>
              </a:xfrm>
              <a:prstGeom prst="rect">
                <a:avLst/>
              </a:prstGeom>
              <a:blipFill>
                <a:blip r:embed="rId5"/>
                <a:stretch>
                  <a:fillRect/>
                </a:stretch>
              </a:blipFill>
            </p:spPr>
            <p:txBody>
              <a:bodyPr/>
              <a:lstStyle/>
              <a:p>
                <a:r>
                  <a:rPr lang="en-US">
                    <a:noFill/>
                  </a:rPr>
                  <a:t> </a:t>
                </a:r>
              </a:p>
            </p:txBody>
          </p:sp>
        </mc:Fallback>
      </mc:AlternateContent>
      <p:sp>
        <p:nvSpPr>
          <p:cNvPr id="10" name="右箭头 9"/>
          <p:cNvSpPr/>
          <p:nvPr/>
        </p:nvSpPr>
        <p:spPr>
          <a:xfrm>
            <a:off x="2764639" y="5519512"/>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文本框 10"/>
              <p:cNvSpPr txBox="1"/>
              <p:nvPr/>
            </p:nvSpPr>
            <p:spPr>
              <a:xfrm>
                <a:off x="3601037" y="5172036"/>
                <a:ext cx="3725635"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𝒘</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601037" y="5172036"/>
                <a:ext cx="3725635" cy="1008225"/>
              </a:xfrm>
              <a:prstGeom prst="rect">
                <a:avLst/>
              </a:prstGeom>
              <a:blipFill>
                <a:blip r:embed="rId6"/>
                <a:stretch>
                  <a:fillRect/>
                </a:stretch>
              </a:blipFill>
            </p:spPr>
            <p:txBody>
              <a:bodyPr/>
              <a:lstStyle/>
              <a:p>
                <a:r>
                  <a:rPr lang="en-US">
                    <a:noFill/>
                  </a:rPr>
                  <a:t> </a:t>
                </a:r>
              </a:p>
            </p:txBody>
          </p:sp>
        </mc:Fallback>
      </mc:AlternateContent>
      <p:sp>
        <p:nvSpPr>
          <p:cNvPr id="12" name="右箭头 11"/>
          <p:cNvSpPr/>
          <p:nvPr/>
        </p:nvSpPr>
        <p:spPr>
          <a:xfrm rot="16200000">
            <a:off x="4653938" y="4648997"/>
            <a:ext cx="1144131" cy="26742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Dual problem </a:t>
                </a:r>
                <a14:m>
                  <m:oMath xmlns:m="http://schemas.openxmlformats.org/officeDocument/2006/math">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max</m:t>
                        </m:r>
                      </m:e>
                      <m:lim>
                        <m:r>
                          <a:rPr lang="en-US" b="1" i="1" smtClean="0">
                            <a:solidFill>
                              <a:srgbClr val="FF0000"/>
                            </a:solidFill>
                            <a:latin typeface="Cambria Math" panose="02040503050406030204" pitchFamily="18" charset="0"/>
                          </a:rPr>
                          <m:t>𝜶</m:t>
                        </m:r>
                      </m:lim>
                    </m:limLow>
                    <m:r>
                      <a:rPr lang="en-US" b="0" i="1" smtClean="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𝐿</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𝜶</m:t>
                    </m:r>
                    <m:r>
                      <a:rPr lang="en-US" i="1">
                        <a:solidFill>
                          <a:srgbClr val="FF0000"/>
                        </a:solidFill>
                        <a:latin typeface="Cambria Math" panose="02040503050406030204" pitchFamily="18" charset="0"/>
                      </a:rPr>
                      <m:t>)</m:t>
                    </m:r>
                  </m:oMath>
                </a14:m>
                <a:r>
                  <a:rPr lang="en-US" dirty="0"/>
                  <a:t>: </a:t>
                </a:r>
                <a:endParaRPr lang="en-US" dirty="0" smtClean="0"/>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45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16629" y="1453242"/>
                <a:ext cx="472071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16629" y="1453242"/>
                <a:ext cx="4720716" cy="2427588"/>
              </a:xfrm>
              <a:prstGeom prst="rect">
                <a:avLst/>
              </a:prstGeom>
              <a:blipFill>
                <a:blip r:embed="rId3"/>
                <a:stretch>
                  <a:fillRect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87829" y="4435276"/>
                <a:ext cx="4839851"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a:rPr lang="en-US" sz="2400" b="1" i="1" smtClean="0">
                              <a:latin typeface="Cambria Math" panose="02040503050406030204" pitchFamily="18" charset="0"/>
                            </a:rPr>
                            <m:t>𝒙</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587829" y="4435276"/>
                <a:ext cx="4839851" cy="11005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7905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3604000" cy="23116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3604000" cy="23116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7958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4306" y="862147"/>
                <a:ext cx="8020594" cy="5444238"/>
              </a:xfrm>
            </p:spPr>
            <p:txBody>
              <a:bodyPr/>
              <a:lstStyle/>
              <a:p>
                <a:r>
                  <a:rPr lang="en-US" dirty="0" smtClean="0"/>
                  <a:t>SMO algorithm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4306" y="862147"/>
                <a:ext cx="8020594" cy="5444238"/>
              </a:xfrm>
              <a:blipFill>
                <a:blip r:embed="rId2"/>
                <a:stretch>
                  <a:fillRect l="-1140" t="-156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01556" y="1590650"/>
                <a:ext cx="7805057" cy="3086100"/>
              </a:xfrm>
              <a:prstGeom prst="rect">
                <a:avLst/>
              </a:prstGeom>
              <a:noFill/>
              <a:ln w="38100">
                <a:solidFill>
                  <a:schemeClr val="accent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Repeat until convergence {</a:t>
                </a:r>
              </a:p>
              <a:p>
                <a:pPr marL="815975" indent="-457200">
                  <a:buAutoNum type="arabicPeriod"/>
                </a:pPr>
                <a:r>
                  <a:rPr lang="en-US" sz="2400" dirty="0" smtClean="0">
                    <a:latin typeface="Times New Roman" panose="02020603050405020304" pitchFamily="18" charset="0"/>
                    <a:cs typeface="Times New Roman" panose="02020603050405020304" pitchFamily="18" charset="0"/>
                  </a:rPr>
                  <a:t>Select some pair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𝑖</m:t>
                        </m:r>
                      </m:sub>
                    </m:sSub>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to update next (using a heuristic that tries to pick the two that will allow us to make the biggest progress towards the global minimum)</a:t>
                </a:r>
              </a:p>
              <a:p>
                <a:pPr marL="815975" indent="-457200">
                  <a:buAutoNum type="arabicPeriod"/>
                </a:pPr>
                <a:r>
                  <a:rPr lang="en-US" sz="2400" dirty="0" err="1" smtClean="0">
                    <a:latin typeface="Times New Roman" panose="02020603050405020304" pitchFamily="18" charset="0"/>
                    <a:cs typeface="Times New Roman" panose="02020603050405020304" pitchFamily="18" charset="0"/>
                  </a:rPr>
                  <a:t>Reoptimize</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𝐿</m:t>
                    </m:r>
                    <m:d>
                      <m:dPr>
                        <m:ctrlPr>
                          <a:rPr lang="en-US" sz="2400" b="0" i="1" smtClean="0">
                            <a:latin typeface="Cambria Math" panose="02040503050406030204" pitchFamily="18" charset="0"/>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𝜶</m:t>
                        </m:r>
                      </m:e>
                    </m:d>
                  </m:oMath>
                </a14:m>
                <a:r>
                  <a:rPr lang="en-US" sz="2400" dirty="0" smtClean="0">
                    <a:latin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while holding all the other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𝑘</m:t>
                        </m:r>
                      </m:sub>
                    </m:sSub>
                  </m:oMath>
                </a14:m>
                <a:r>
                  <a:rPr lang="en-US" sz="2400" dirty="0" smtClean="0">
                    <a:latin typeface="Times New Roman" panose="02020603050405020304" pitchFamily="18" charset="0"/>
                    <a:cs typeface="Times New Roman" panose="02020603050405020304" pitchFamily="18" charset="0"/>
                  </a:rPr>
                  <a:t>’s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𝑗</m:t>
                    </m:r>
                    <m:r>
                      <a:rPr lang="en-US" sz="2400" b="0" i="1" smtClean="0">
                        <a:latin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fixed</a:t>
                </a:r>
              </a:p>
              <a:p>
                <a:r>
                  <a:rPr lang="en-US" sz="2400" dirty="0">
                    <a:latin typeface="Times New Roman" panose="02020603050405020304" pitchFamily="18" charset="0"/>
                    <a:cs typeface="Times New Roman" panose="02020603050405020304" pitchFamily="18" charset="0"/>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701556" y="1590650"/>
                <a:ext cx="7805057" cy="3086100"/>
              </a:xfrm>
              <a:prstGeom prst="rect">
                <a:avLst/>
              </a:prstGeom>
              <a:blipFill>
                <a:blip r:embed="rId3"/>
                <a:stretch>
                  <a:fillRect l="-933" t="-977" b="-371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78596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 to determine </a:t>
                </a:r>
                <a:r>
                  <a:rPr lang="en-US" i="1" dirty="0" smtClean="0">
                    <a:latin typeface="Times New Roman" panose="02020603050405020304" pitchFamily="18" charset="0"/>
                    <a:cs typeface="Times New Roman" panose="02020603050405020304" pitchFamily="18" charset="0"/>
                  </a:rPr>
                  <a:t>b</a:t>
                </a:r>
                <a:r>
                  <a:rPr lang="en-US" dirty="0" smtClean="0"/>
                  <a:t>?</a:t>
                </a:r>
              </a:p>
              <a:p>
                <a:r>
                  <a:rPr lang="en-US" dirty="0" smtClean="0"/>
                  <a:t>Noticed that for any support vector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smtClean="0"/>
                  <a:t>, there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e>
                    </m:d>
                    <m:r>
                      <a:rPr lang="en-US" b="0" i="1" smtClean="0">
                        <a:latin typeface="Cambria Math" panose="02040503050406030204" pitchFamily="18" charset="0"/>
                      </a:rPr>
                      <m:t>=1</m:t>
                    </m:r>
                  </m:oMath>
                </a14:m>
                <a:r>
                  <a:rPr lang="en-US" dirty="0" smtClean="0"/>
                  <a:t>, i.e. </a:t>
                </a:r>
              </a:p>
              <a:p>
                <a:endParaRPr lang="en-US" dirty="0"/>
              </a:p>
              <a:p>
                <a:endParaRPr lang="en-US" dirty="0" smtClean="0"/>
              </a:p>
              <a:p>
                <a:endParaRPr lang="en-US" dirty="0"/>
              </a:p>
              <a:p>
                <a:r>
                  <a:rPr lang="en-US" dirty="0" smtClean="0"/>
                  <a:t>Any support vector can be chosen to solve the above equation</a:t>
                </a:r>
              </a:p>
              <a:p>
                <a:r>
                  <a:rPr lang="en-US" dirty="0" smtClean="0"/>
                  <a:t>More often we compute </a:t>
                </a:r>
                <a:r>
                  <a:rPr lang="en-US" i="1" dirty="0" smtClean="0">
                    <a:latin typeface="Times New Roman" panose="02020603050405020304" pitchFamily="18" charset="0"/>
                    <a:cs typeface="Times New Roman" panose="02020603050405020304" pitchFamily="18" charset="0"/>
                  </a:rPr>
                  <a:t>b</a:t>
                </a:r>
                <a:r>
                  <a:rPr lang="en-US" dirty="0" smtClean="0"/>
                  <a:t> using the following equation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101333"/>
                <a:ext cx="3703963" cy="1074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𝑆</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𝑠</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=1</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101333"/>
                <a:ext cx="3703963" cy="1074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764639" y="4769105"/>
                <a:ext cx="3728457" cy="988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𝑠</m:t>
                              </m:r>
                            </m:sub>
                          </m:sSub>
                          <m:r>
                            <a:rPr lang="en-US" sz="2400" i="1">
                              <a:latin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764639" y="4769105"/>
                <a:ext cx="3728457" cy="9889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698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Kernel function: Motivation</a:t>
            </a:r>
            <a:endParaRPr lang="en-US" dirty="0"/>
          </a:p>
        </p:txBody>
      </p:sp>
      <p:sp>
        <p:nvSpPr>
          <p:cNvPr id="3" name="内容占位符 2"/>
          <p:cNvSpPr>
            <a:spLocks noGrp="1"/>
          </p:cNvSpPr>
          <p:nvPr>
            <p:ph idx="1"/>
          </p:nvPr>
        </p:nvSpPr>
        <p:spPr/>
        <p:txBody>
          <a:bodyPr/>
          <a:lstStyle/>
          <a:p>
            <a:r>
              <a:rPr lang="en-US" dirty="0" smtClean="0"/>
              <a:t>What if training samples </a:t>
            </a:r>
            <a:r>
              <a:rPr lang="en-US" altLang="zh-CN" dirty="0" smtClean="0"/>
              <a:t>can</a:t>
            </a:r>
            <a:r>
              <a:rPr lang="en-US" dirty="0" smtClean="0"/>
              <a:t>not be linearly separated in its feature space?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pic>
        <p:nvPicPr>
          <p:cNvPr id="10" name="Picture 2" descr="http://www.eric-kim.net/eric-kim-net/posts/1/imgs/data_2d_to_3d.png"/>
          <p:cNvPicPr>
            <a:picLocks noChangeAspect="1" noChangeArrowheads="1"/>
          </p:cNvPicPr>
          <p:nvPr/>
        </p:nvPicPr>
        <p:blipFill rotWithShape="1">
          <a:blip r:embed="rId2">
            <a:extLst>
              <a:ext uri="{28A0092B-C50C-407E-A947-70E740481C1C}">
                <a14:useLocalDpi xmlns:a14="http://schemas.microsoft.com/office/drawing/2010/main" val="0"/>
              </a:ext>
            </a:extLst>
          </a:blip>
          <a:srcRect r="47315"/>
          <a:stretch/>
        </p:blipFill>
        <p:spPr bwMode="auto">
          <a:xfrm>
            <a:off x="641822" y="2785240"/>
            <a:ext cx="4142450"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92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Imagine </a:t>
                </a:r>
                <a:r>
                  <a:rPr lang="en-US" dirty="0"/>
                  <a:t>that this dataset is merely a 2-D version of the </a:t>
                </a:r>
                <a:r>
                  <a:rPr lang="en-US" dirty="0" smtClean="0"/>
                  <a:t>“true” </a:t>
                </a:r>
                <a:r>
                  <a:rPr lang="en-US" dirty="0"/>
                  <a:t>dataset that lives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endParaRPr lang="en-US" dirty="0" smtClean="0"/>
              </a:p>
              <a:p>
                <a:r>
                  <a:rPr lang="en-US" dirty="0" smtClean="0"/>
                  <a:t>The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dataset is easily linearly separable by a hyperplane. Thus, provided that we work in this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space, we can train a linear SVM classifier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pic>
        <p:nvPicPr>
          <p:cNvPr id="2050"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21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However, we are given the dataset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smtClean="0"/>
                  <a:t>.</a:t>
                </a:r>
                <a:r>
                  <a:rPr lang="en-US" dirty="0"/>
                  <a:t> The challenge is to find a transformation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r>
                  <a:rPr lang="en-US" dirty="0" smtClean="0"/>
                  <a:t>, such </a:t>
                </a:r>
                <a:r>
                  <a:rPr lang="en-US" dirty="0"/>
                  <a:t>that the transformed dataset is linearly separable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endParaRPr lang="en-US" dirty="0" smtClean="0"/>
              </a:p>
              <a:p>
                <a:r>
                  <a:rPr lang="en-US" dirty="0" smtClean="0"/>
                  <a:t>In this example,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pic>
        <p:nvPicPr>
          <p:cNvPr id="7"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4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dot product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smtClean="0"/>
                  <a:t>if we have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smtClean="0">
                    <a:latin typeface="Times New Roman" panose="02020603050405020304" pitchFamily="18" charset="0"/>
                    <a:cs typeface="Times New Roman" panose="02020603050405020304" pitchFamily="18" charset="0"/>
                  </a:rPr>
                  <a:t>y</a:t>
                </a:r>
                <a:r>
                  <a:rPr lang="en-US" dirty="0" smtClean="0"/>
                  <a:t> </a:t>
                </a:r>
                <a:r>
                  <a:rPr lang="en-US" dirty="0"/>
                  <a:t>and there is an angle </a:t>
                </a:r>
                <a:r>
                  <a:rPr lang="en-US" i="1" dirty="0" smtClean="0">
                    <a:latin typeface="Times New Roman" panose="02020603050405020304" pitchFamily="18" charset="0"/>
                    <a:cs typeface="Times New Roman" panose="02020603050405020304" pitchFamily="18" charset="0"/>
                  </a:rPr>
                  <a:t>θ</a:t>
                </a:r>
                <a:r>
                  <a:rPr lang="en-US" dirty="0" smtClean="0"/>
                  <a:t>  between </a:t>
                </a:r>
                <a:r>
                  <a:rPr lang="en-US" dirty="0"/>
                  <a:t>them, their dot product is </a:t>
                </a:r>
                <a:r>
                  <a:rPr lang="en-US" dirty="0" smtClean="0"/>
                  <a:t>:</a:t>
                </a:r>
              </a:p>
              <a:p>
                <a:r>
                  <a:rPr lang="en-US" b="1" dirty="0"/>
                  <a:t> </a:t>
                </a:r>
                <a:r>
                  <a:rPr lang="en-US" b="1" dirty="0" smtClean="0"/>
                  <a:t>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𝒚</m:t>
                        </m:r>
                      </m:e>
                    </m:d>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endParaRPr lang="en-US" dirty="0"/>
              </a:p>
              <a:p>
                <a:endParaRPr lang="en-US" sz="1800" dirty="0" smtClean="0"/>
              </a:p>
              <a:p>
                <a:endParaRPr lang="en-US" dirty="0"/>
              </a:p>
              <a:p>
                <a:endParaRPr lang="en-US" dirty="0" smtClean="0"/>
              </a:p>
              <a:p>
                <a:endParaRPr lang="en-US" dirty="0" smtClean="0"/>
              </a:p>
              <a:p>
                <a:endParaRPr lang="en-US" dirty="0"/>
              </a:p>
              <a:p>
                <a:r>
                  <a:rPr lang="en-US" dirty="0" smtClean="0"/>
                  <a:t>Talking </a:t>
                </a:r>
                <a:r>
                  <a:rPr lang="en-US" dirty="0"/>
                  <a:t>about the dot product </a:t>
                </a:r>
                <a:r>
                  <a:rPr lang="en-US" b="1" i="1" dirty="0" err="1" smtClean="0">
                    <a:latin typeface="Times New Roman" panose="02020603050405020304" pitchFamily="18" charset="0"/>
                    <a:cs typeface="Times New Roman" panose="02020603050405020304" pitchFamily="18" charset="0"/>
                  </a:rPr>
                  <a:t>x</a:t>
                </a:r>
                <a:r>
                  <a:rPr lang="en-US" b="1" dirty="0" err="1" smtClean="0">
                    <a:latin typeface="Times New Roman" panose="02020603050405020304" pitchFamily="18" charset="0"/>
                    <a:cs typeface="Times New Roman" panose="02020603050405020304" pitchFamily="18" charset="0"/>
                  </a:rPr>
                  <a:t>∙</a:t>
                </a:r>
                <a:r>
                  <a:rPr lang="en-US" b="1" i="1" dirty="0" err="1" smtClean="0">
                    <a:latin typeface="Times New Roman" panose="02020603050405020304" pitchFamily="18" charset="0"/>
                    <a:cs typeface="Times New Roman" panose="02020603050405020304" pitchFamily="18" charset="0"/>
                  </a:rPr>
                  <a:t>y</a:t>
                </a:r>
                <a:r>
                  <a:rPr lang="en-US" dirty="0"/>
                  <a:t> is the same as talking </a:t>
                </a:r>
                <a:r>
                  <a:rPr lang="en-US" dirty="0" smtClean="0"/>
                  <a:t>about</a:t>
                </a:r>
              </a:p>
              <a:p>
                <a:pPr lvl="1"/>
                <a:r>
                  <a:rPr lang="en-US" dirty="0"/>
                  <a:t> the </a:t>
                </a:r>
                <a:r>
                  <a:rPr lang="en-US" dirty="0">
                    <a:solidFill>
                      <a:srgbClr val="FF0000"/>
                    </a:solidFill>
                  </a:rPr>
                  <a:t>inner product</a:t>
                </a:r>
                <a:r>
                  <a:rPr lang="en-US" dirty="0"/>
                  <a:t>  </a:t>
                </a: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smtClean="0"/>
                  <a:t>(in </a:t>
                </a:r>
                <a:r>
                  <a:rPr lang="en-US" dirty="0"/>
                  <a:t>linear </a:t>
                </a:r>
                <a:r>
                  <a:rPr lang="en-US" dirty="0" smtClean="0"/>
                  <a:t>algebra)</a:t>
                </a:r>
              </a:p>
              <a:p>
                <a:pPr lvl="1"/>
                <a:r>
                  <a:rPr lang="en-US" dirty="0">
                    <a:solidFill>
                      <a:srgbClr val="FF0000"/>
                    </a:solidFill>
                  </a:rPr>
                  <a:t>scalar product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632"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27" name="Picture 3" descr="dot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53" y="1763235"/>
            <a:ext cx="3048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4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Assuming we have such a transformation</a:t>
                </a:r>
                <a:r>
                  <a:rPr lang="en-US" dirty="0"/>
                  <a:t> </a:t>
                </a:r>
                <a14:m>
                  <m:oMath xmlns:m="http://schemas.openxmlformats.org/officeDocument/2006/math">
                    <m:r>
                      <a:rPr lang="en-US" i="1">
                        <a:latin typeface="Cambria Math" panose="02040503050406030204" pitchFamily="18" charset="0"/>
                      </a:rPr>
                      <m:t>𝜙</m:t>
                    </m:r>
                  </m:oMath>
                </a14:m>
                <a:r>
                  <a:rPr lang="en-US" dirty="0"/>
                  <a:t> , the new classification pipeline is as follows. </a:t>
                </a:r>
                <a:endParaRPr lang="en-US" dirty="0" smtClean="0"/>
              </a:p>
              <a:p>
                <a:r>
                  <a:rPr lang="en-US" dirty="0" smtClean="0"/>
                  <a:t>1. Transform </a:t>
                </a:r>
                <a:r>
                  <a:rPr lang="en-US" dirty="0"/>
                  <a:t>the training set </a:t>
                </a:r>
                <a14:m>
                  <m:oMath xmlns:m="http://schemas.openxmlformats.org/officeDocument/2006/math">
                    <m:r>
                      <a:rPr lang="en-US" b="0" i="1" smtClean="0">
                        <a:latin typeface="Cambria Math" panose="02040503050406030204" pitchFamily="18" charset="0"/>
                      </a:rPr>
                      <m:t>𝑋</m:t>
                    </m:r>
                  </m:oMath>
                </a14:m>
                <a:r>
                  <a:rPr lang="en-US" dirty="0"/>
                  <a:t> </a:t>
                </a:r>
                <a:r>
                  <a:rPr lang="en-US" dirty="0" smtClean="0"/>
                  <a:t>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smtClean="0"/>
                  <a:t> with </a:t>
                </a:r>
                <a14:m>
                  <m:oMath xmlns:m="http://schemas.openxmlformats.org/officeDocument/2006/math">
                    <m:r>
                      <a:rPr lang="en-US" i="1">
                        <a:latin typeface="Cambria Math" panose="02040503050406030204" pitchFamily="18" charset="0"/>
                      </a:rPr>
                      <m:t>𝜙</m:t>
                    </m:r>
                  </m:oMath>
                </a14:m>
                <a:r>
                  <a:rPr lang="en-US" dirty="0" smtClean="0"/>
                  <a:t>. </a:t>
                </a:r>
              </a:p>
              <a:p>
                <a:r>
                  <a:rPr lang="en-US" dirty="0" smtClean="0"/>
                  <a:t>2. Train </a:t>
                </a:r>
                <a:r>
                  <a:rPr lang="en-US" dirty="0"/>
                  <a:t>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oMath>
                </a14:m>
                <a:r>
                  <a:rPr lang="en-US" dirty="0" smtClean="0"/>
                  <a:t> </a:t>
                </a:r>
                <a:r>
                  <a:rPr lang="en-US" dirty="0"/>
                  <a:t>to get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𝑆𝑉𝑀</m:t>
                        </m:r>
                      </m:sub>
                    </m:sSub>
                  </m:oMath>
                </a14:m>
                <a:r>
                  <a:rPr lang="en-US" dirty="0" smtClean="0"/>
                  <a:t>. </a:t>
                </a:r>
              </a:p>
              <a:p>
                <a:r>
                  <a:rPr lang="en-US" dirty="0" smtClean="0"/>
                  <a:t>3. At </a:t>
                </a:r>
                <a:r>
                  <a:rPr lang="en-US" dirty="0"/>
                  <a:t>test time, a new example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dirty="0" smtClean="0"/>
                  <a:t> </a:t>
                </a:r>
                <a:r>
                  <a:rPr lang="en-US" dirty="0"/>
                  <a:t>will first be transformed to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oMath>
                </a14:m>
                <a:r>
                  <a:rPr lang="en-US" dirty="0" smtClean="0"/>
                  <a:t>. </a:t>
                </a:r>
                <a:r>
                  <a:rPr lang="en-US" dirty="0"/>
                  <a:t>The output class label is then determined </a:t>
                </a:r>
                <a:r>
                  <a:rPr lang="en-US" dirty="0" smtClean="0"/>
                  <a:t>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𝑆𝑉𝑀</m:t>
                        </m:r>
                      </m:sub>
                    </m:sSub>
                    <m:d>
                      <m:dPr>
                        <m:ctrlPr>
                          <a:rPr lang="en-US" b="0" i="1" smtClean="0">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dirty="0" smtClean="0"/>
              </a:p>
              <a:p>
                <a:r>
                  <a:rPr lang="en-US" dirty="0"/>
                  <a:t>This is exactly the same as the train/test procedure for regular linear SVMs, but with an added data transformation </a:t>
                </a:r>
                <a:r>
                  <a:rPr lang="en-US" dirty="0" smtClean="0"/>
                  <a:t>via </a:t>
                </a:r>
                <a14:m>
                  <m:oMath xmlns:m="http://schemas.openxmlformats.org/officeDocument/2006/math">
                    <m:r>
                      <a:rPr lang="en-US" i="1">
                        <a:latin typeface="Cambria Math" panose="02040503050406030204" pitchFamily="18" charset="0"/>
                      </a:rPr>
                      <m:t>𝜙</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p:spTree>
    <p:extLst>
      <p:ext uri="{BB962C8B-B14F-4D97-AF65-F5344CB8AC3E}">
        <p14:creationId xmlns:p14="http://schemas.microsoft.com/office/powerpoint/2010/main" val="950329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p:pic>
        <p:nvPicPr>
          <p:cNvPr id="7" name="Picture 4" descr="http://www.eric-kim.net/eric-kim-net/posts/1/imgs/data_2d_to_3d_hyperpl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80" y="1592229"/>
            <a:ext cx="8341692" cy="397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9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 dataset </a:t>
                </a:r>
                <a:r>
                  <a:rPr lang="en-US" i="1" dirty="0" smtClean="0">
                    <a:latin typeface="Times New Roman" panose="02020603050405020304" pitchFamily="18" charset="0"/>
                    <a:cs typeface="Times New Roman" panose="02020603050405020304" pitchFamily="18" charset="0"/>
                  </a:rPr>
                  <a:t>D</a:t>
                </a:r>
                <a:r>
                  <a:rPr lang="en-US" dirty="0" smtClean="0"/>
                  <a:t> </a:t>
                </a:r>
                <a:r>
                  <a:rPr lang="en-US" dirty="0"/>
                  <a:t>that is not linearly separable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sup>
                    </m:sSup>
                  </m:oMath>
                </a14:m>
                <a:r>
                  <a:rPr lang="en-US" dirty="0" smtClean="0"/>
                  <a:t> (</a:t>
                </a:r>
                <a:r>
                  <a:rPr lang="en-US" dirty="0" smtClean="0">
                    <a:solidFill>
                      <a:srgbClr val="FF0000"/>
                    </a:solidFill>
                  </a:rPr>
                  <a:t>input space</a:t>
                </a:r>
                <a:r>
                  <a:rPr lang="en-US" dirty="0" smtClean="0"/>
                  <a:t>) may </a:t>
                </a:r>
                <a:r>
                  <a:rPr lang="en-US" dirty="0"/>
                  <a:t>be linearly separable in a higher-dimensional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oMath>
                </a14:m>
                <a:r>
                  <a:rPr lang="en-US" dirty="0" smtClean="0"/>
                  <a:t> (</a:t>
                </a:r>
                <a:r>
                  <a:rPr lang="en-US" dirty="0" smtClean="0">
                    <a:solidFill>
                      <a:srgbClr val="FF0000"/>
                    </a:solidFill>
                  </a:rPr>
                  <a:t>feature space</a:t>
                </a:r>
                <a:r>
                  <a:rPr lang="en-US" dirty="0" smtClean="0"/>
                  <a:t>), where </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N</a:t>
                </a:r>
                <a:r>
                  <a:rPr lang="en-US" dirty="0" smtClean="0"/>
                  <a:t>. </a:t>
                </a:r>
              </a:p>
              <a:p>
                <a:r>
                  <a:rPr lang="en-US" dirty="0" smtClean="0"/>
                  <a:t>If </a:t>
                </a:r>
                <a:r>
                  <a:rPr lang="en-US" dirty="0"/>
                  <a:t>we have a transformation </a:t>
                </a:r>
                <a14:m>
                  <m:oMath xmlns:m="http://schemas.openxmlformats.org/officeDocument/2006/math">
                    <m:r>
                      <a:rPr lang="en-US" i="1">
                        <a:latin typeface="Cambria Math" panose="02040503050406030204" pitchFamily="18" charset="0"/>
                      </a:rPr>
                      <m:t>𝜙</m:t>
                    </m:r>
                  </m:oMath>
                </a14:m>
                <a:r>
                  <a:rPr lang="en-US" dirty="0"/>
                  <a:t> that lifts the dataset </a:t>
                </a:r>
                <a:r>
                  <a:rPr lang="en-US" i="1" dirty="0" smtClean="0">
                    <a:latin typeface="Times New Roman" panose="02020603050405020304" pitchFamily="18" charset="0"/>
                    <a:cs typeface="Times New Roman" panose="02020603050405020304" pitchFamily="18" charset="0"/>
                  </a:rPr>
                  <a:t>D</a:t>
                </a:r>
                <a:r>
                  <a:rPr lang="en-US" dirty="0" smtClean="0"/>
                  <a:t> to a higher-dimensional</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m:t>
                        </m:r>
                      </m:sup>
                    </m:sSup>
                  </m:oMath>
                </a14:m>
                <a:r>
                  <a:rPr lang="en-US" dirty="0" smtClean="0"/>
                  <a:t> </a:t>
                </a:r>
                <a:r>
                  <a:rPr lang="en-US" dirty="0"/>
                  <a:t>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is </a:t>
                </a:r>
                <a:r>
                  <a:rPr lang="en-US" dirty="0"/>
                  <a:t> linearly separable, then we can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r>
                  <a:rPr lang="en-US" dirty="0"/>
                  <a:t>to find a decision </a:t>
                </a:r>
                <a:r>
                  <a:rPr lang="en-US" dirty="0" smtClean="0"/>
                  <a:t>boundary </a:t>
                </a:r>
                <a14:m>
                  <m:oMath xmlns:m="http://schemas.openxmlformats.org/officeDocument/2006/math">
                    <m:r>
                      <a:rPr lang="en-US" b="1" i="1" smtClean="0">
                        <a:latin typeface="Cambria Math" panose="02040503050406030204" pitchFamily="18" charset="0"/>
                      </a:rPr>
                      <m:t>𝒘</m:t>
                    </m:r>
                  </m:oMath>
                </a14:m>
                <a:r>
                  <a:rPr lang="en-US" dirty="0"/>
                  <a:t> that separates the classes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p>
              <a:p>
                <a:r>
                  <a:rPr lang="en-US" dirty="0" smtClean="0"/>
                  <a:t>Projecting </a:t>
                </a:r>
                <a:r>
                  <a:rPr lang="en-US" dirty="0"/>
                  <a:t>the decision boundary</a:t>
                </a:r>
                <a:r>
                  <a:rPr lang="en-US" b="1" dirty="0"/>
                  <a:t> </a:t>
                </a:r>
                <a14:m>
                  <m:oMath xmlns:m="http://schemas.openxmlformats.org/officeDocument/2006/math">
                    <m:r>
                      <a:rPr lang="en-US" b="1" i="1">
                        <a:latin typeface="Cambria Math" panose="02040503050406030204" pitchFamily="18" charset="0"/>
                      </a:rPr>
                      <m:t>𝒘</m:t>
                    </m:r>
                    <m:r>
                      <a:rPr lang="en-US" b="1" i="1">
                        <a:latin typeface="Cambria Math" panose="02040503050406030204" pitchFamily="18" charset="0"/>
                      </a:rPr>
                      <m:t> </m:t>
                    </m:r>
                  </m:oMath>
                </a14:m>
                <a:r>
                  <a:rPr lang="en-US" dirty="0"/>
                  <a:t> found </a:t>
                </a:r>
                <a:r>
                  <a:rPr lang="en-US" dirty="0" smtClean="0"/>
                  <a:t>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oMath>
                </a14:m>
                <a:r>
                  <a:rPr lang="en-US" dirty="0"/>
                  <a:t> back to the original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𝑁</m:t>
                        </m:r>
                      </m:sup>
                    </m:sSup>
                  </m:oMath>
                </a14:m>
                <a:r>
                  <a:rPr lang="en-US" dirty="0" smtClean="0"/>
                  <a:t> will </a:t>
                </a:r>
                <a:r>
                  <a:rPr lang="en-US" dirty="0"/>
                  <a:t>yield a nonlinear decision </a:t>
                </a:r>
                <a:r>
                  <a:rPr lang="en-US" dirty="0" smtClean="0"/>
                  <a:t>boundary.</a:t>
                </a:r>
              </a:p>
              <a:p>
                <a:r>
                  <a:rPr lang="en-US" dirty="0"/>
                  <a:t>This means that we can learn nonlinear SVMs </a:t>
                </a:r>
                <a:r>
                  <a:rPr lang="en-US" b="1" dirty="0"/>
                  <a:t>while still using the original Linear SVM formulation</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p:spTree>
    <p:extLst>
      <p:ext uri="{BB962C8B-B14F-4D97-AF65-F5344CB8AC3E}">
        <p14:creationId xmlns:p14="http://schemas.microsoft.com/office/powerpoint/2010/main" val="1663137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 hyperplane (decision boundary) in the feature space is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smtClean="0"/>
              </a:p>
              <a:p>
                <a:r>
                  <a:rPr lang="en-US" dirty="0" smtClean="0"/>
                  <a:t>Similar to the previous results, we can have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p:pic>
        <p:nvPicPr>
          <p:cNvPr id="5122" name="Picture 2" descr="“kernel function”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1624" t="5013" r="1849" b="7517"/>
          <a:stretch/>
        </p:blipFill>
        <p:spPr bwMode="auto">
          <a:xfrm>
            <a:off x="3200400" y="3660128"/>
            <a:ext cx="5372099" cy="27243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2450171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r>
                      <a:rPr lang="en-US" i="1">
                        <a:latin typeface="Cambria Math" panose="02040503050406030204" pitchFamily="18" charset="0"/>
                      </a:rPr>
                      <m:t>𝑏</m:t>
                    </m:r>
                  </m:oMath>
                </a14:m>
                <a:endParaRPr lang="en-US" dirty="0"/>
              </a:p>
              <a:p>
                <a:r>
                  <a:rPr lang="en-US" dirty="0"/>
                  <a:t>Similar to the previous results, we can have</a:t>
                </a:r>
              </a:p>
              <a:p>
                <a:endParaRPr lang="en-US" dirty="0" smtClean="0"/>
              </a:p>
              <a:p>
                <a:endParaRPr lang="en-US" dirty="0"/>
              </a:p>
              <a:p>
                <a:endParaRPr lang="en-US" sz="1600" dirty="0" smtClean="0"/>
              </a:p>
              <a:p>
                <a:r>
                  <a:rPr lang="en-US" dirty="0" smtClean="0"/>
                  <a:t>It’s dual problem is</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357897" y="4032198"/>
                <a:ext cx="585756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357897" y="4032198"/>
                <a:ext cx="5857566" cy="2427588"/>
              </a:xfrm>
              <a:prstGeom prst="rect">
                <a:avLst/>
              </a:prstGeom>
              <a:blipFill>
                <a:blip r:embed="rId3"/>
                <a:stretch>
                  <a:fillRect l="-104"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449259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Such scheme looks attractive</a:t>
                </a:r>
              </a:p>
              <a:p>
                <a:r>
                  <a:rPr lang="en-US" dirty="0" smtClean="0"/>
                  <a:t>However, consider </a:t>
                </a:r>
                <a:r>
                  <a:rPr lang="en-US" dirty="0"/>
                  <a:t>the computational consequences of increasing the </a:t>
                </a:r>
                <a:r>
                  <a:rPr lang="en-US" dirty="0" smtClean="0"/>
                  <a:t>dimensionality</a:t>
                </a:r>
              </a:p>
              <a:p>
                <a:r>
                  <a:rPr lang="en-US" dirty="0" smtClean="0"/>
                  <a:t>If </a:t>
                </a:r>
                <a:r>
                  <a:rPr lang="en-US" i="1" dirty="0" smtClean="0">
                    <a:latin typeface="Times New Roman" panose="02020603050405020304" pitchFamily="18" charset="0"/>
                    <a:cs typeface="Times New Roman" panose="02020603050405020304" pitchFamily="18" charset="0"/>
                  </a:rPr>
                  <a:t>M</a:t>
                </a:r>
                <a:r>
                  <a:rPr lang="en-US" dirty="0" smtClean="0"/>
                  <a:t> grows </a:t>
                </a:r>
                <a:r>
                  <a:rPr lang="en-US" dirty="0"/>
                  <a:t>very quickly with respect to </a:t>
                </a:r>
                <a:r>
                  <a:rPr lang="en-US" i="1" dirty="0">
                    <a:latin typeface="Times New Roman" panose="02020603050405020304" pitchFamily="18" charset="0"/>
                    <a:cs typeface="Times New Roman" panose="02020603050405020304" pitchFamily="18" charset="0"/>
                  </a:rPr>
                  <a:t>N</a:t>
                </a:r>
                <a:r>
                  <a:rPr lang="en-US" dirty="0" smtClean="0"/>
                  <a:t> (e.g.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r>
                      <a:rPr lang="en-US" b="0" i="1" smtClean="0">
                        <a:latin typeface="Cambria Math" panose="02040503050406030204" pitchFamily="18" charset="0"/>
                      </a:rPr>
                      <m:t>)</m:t>
                    </m:r>
                  </m:oMath>
                </a14:m>
                <a:r>
                  <a:rPr lang="en-US" dirty="0" smtClean="0"/>
                  <a:t>), </a:t>
                </a:r>
                <a:r>
                  <a:rPr lang="en-US" dirty="0"/>
                  <a:t>then learning SVMs via dataset transformations will incur serious computational and memory problems</a:t>
                </a:r>
                <a:r>
                  <a:rPr lang="en-US" dirty="0" smtClean="0"/>
                  <a:t>!</a:t>
                </a:r>
              </a:p>
              <a:p>
                <a:pPr>
                  <a:spcAft>
                    <a:spcPts val="0"/>
                  </a:spcAft>
                </a:pPr>
                <a:r>
                  <a:rPr lang="en-US" dirty="0" smtClean="0"/>
                  <a:t>For example: a </a:t>
                </a:r>
                <a:r>
                  <a:rPr lang="en-US" dirty="0"/>
                  <a:t>quadratic </a:t>
                </a:r>
                <a:r>
                  <a:rPr lang="en-US" dirty="0" smtClean="0"/>
                  <a:t>kernel </a:t>
                </a:r>
                <a:r>
                  <a:rPr lang="en-US" dirty="0"/>
                  <a:t>(implicitly) performs the </a:t>
                </a:r>
                <a:r>
                  <a:rPr lang="en-US" dirty="0" smtClean="0"/>
                  <a:t>transformation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smtClean="0">
                        <a:latin typeface="Cambria Math" panose="02040503050406030204" pitchFamily="18" charset="0"/>
                      </a:rPr>
                      <m:t>=</m:t>
                    </m:r>
                  </m:oMath>
                </a14:m>
                <a:endParaRPr lang="en-US" dirty="0" smtClean="0"/>
              </a:p>
              <a:p>
                <a:pPr>
                  <a:spcAft>
                    <a:spcPts val="0"/>
                  </a:spcAft>
                </a:pPr>
                <a:endParaRPr lang="en-US" dirty="0"/>
              </a:p>
              <a:p>
                <a:pPr>
                  <a:spcAft>
                    <a:spcPts val="0"/>
                  </a:spcAft>
                </a:pPr>
                <a:r>
                  <a:rPr lang="en-US" dirty="0" smtClean="0"/>
                  <a:t>If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smtClean="0"/>
                  <a:t>, this </a:t>
                </a:r>
                <a:r>
                  <a:rPr lang="en-US" dirty="0"/>
                  <a:t>transformation adds three additional </a:t>
                </a:r>
                <a:r>
                  <a:rPr lang="en-US" dirty="0" smtClean="0"/>
                  <a:t>dimensions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5</m:t>
                        </m:r>
                      </m:sup>
                    </m:sSup>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4151837"/>
                <a:ext cx="8029855" cy="367921"/>
              </a:xfrm>
              <a:prstGeom prst="rect">
                <a:avLst/>
              </a:prstGeom>
            </p:spPr>
            <p:txBody>
              <a:bodyPr wrap="square">
                <a:spAutoFit/>
              </a:bodyPr>
              <a:lstStyle/>
              <a:p>
                <a:pPr>
                  <a:spcAft>
                    <a:spcPts val="0"/>
                  </a:spcAft>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𝑛</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r>
                            <a:rPr lang="en-US" sz="1600" i="1">
                              <a:latin typeface="Cambria Math" panose="02040503050406030204" pitchFamily="18" charset="0"/>
                            </a:rPr>
                            <m:t>𝑐</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r>
                        <a:rPr lang="en-US" sz="1600" i="1">
                          <a:latin typeface="Cambria Math" panose="02040503050406030204" pitchFamily="18" charset="0"/>
                        </a:rPr>
                        <m:t>,</m:t>
                      </m:r>
                      <m:r>
                        <a:rPr lang="en-US" sz="1600" b="0" i="1" smtClean="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r>
                        <a:rPr lang="en-US" sz="1600" i="1">
                          <a:latin typeface="Cambria Math" panose="02040503050406030204" pitchFamily="18" charset="0"/>
                        </a:rPr>
                        <m:t>𝑐</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oMath>
                  </m:oMathPara>
                </a14:m>
                <a:endParaRPr lang="en-US" sz="1600" dirty="0"/>
              </a:p>
            </p:txBody>
          </p:sp>
        </mc:Choice>
        <mc:Fallback xmlns="">
          <p:sp>
            <p:nvSpPr>
              <p:cNvPr id="7" name="矩形 6"/>
              <p:cNvSpPr>
                <a:spLocks noRot="1" noChangeAspect="1" noMove="1" noResize="1" noEditPoints="1" noAdjustHandles="1" noChangeArrowheads="1" noChangeShapeType="1" noTextEdit="1"/>
              </p:cNvSpPr>
              <p:nvPr/>
            </p:nvSpPr>
            <p:spPr>
              <a:xfrm>
                <a:off x="587829" y="4151837"/>
                <a:ext cx="8029855" cy="3679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6724833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If only there exists a function </a:t>
                </a:r>
                <a14:m>
                  <m:oMath xmlns:m="http://schemas.openxmlformats.org/officeDocument/2006/math">
                    <m:r>
                      <a:rPr lang="en-US" i="1">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𝒚</m:t>
                    </m:r>
                    <m:r>
                      <a:rPr lang="en-US" b="0" i="1" smtClean="0">
                        <a:latin typeface="Cambria Math" panose="02040503050406030204" pitchFamily="18" charset="0"/>
                      </a:rPr>
                      <m:t>)</m:t>
                    </m:r>
                  </m:oMath>
                </a14:m>
                <a:r>
                  <a:rPr lang="en-US" dirty="0" smtClean="0"/>
                  <a:t> </a:t>
                </a:r>
                <a:r>
                  <a:rPr lang="en-US" altLang="zh-CN" dirty="0" smtClean="0"/>
                  <a:t>such that</a:t>
                </a:r>
                <a:endParaRPr lang="en-US" dirty="0" smtClean="0"/>
              </a:p>
              <a:p>
                <a:pPr algn="ct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𝑗</m:t>
                            </m:r>
                          </m:sub>
                        </m:sSub>
                        <m:r>
                          <a:rPr lang="en-US"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𝜙</m:t>
                    </m:r>
                    <m:sSup>
                      <m:sSupPr>
                        <m:ctrlPr>
                          <a:rPr lang="en-US" b="1"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e>
                      <m:sup>
                        <m:r>
                          <a:rPr lang="en-US" b="0" i="1" smtClean="0">
                            <a:latin typeface="Cambria Math" panose="02040503050406030204" pitchFamily="18" charset="0"/>
                          </a:rPr>
                          <m:t>𝑇</m:t>
                        </m:r>
                      </m:sup>
                    </m:sSup>
                    <m:r>
                      <a:rPr lang="en-US" i="1">
                        <a:latin typeface="Cambria Math" panose="02040503050406030204" pitchFamily="18" charset="0"/>
                      </a:rPr>
                      <m:t>𝜙</m:t>
                    </m:r>
                    <m:r>
                      <a:rPr 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𝑗</m:t>
                        </m:r>
                      </m:sub>
                    </m:sSub>
                    <m:r>
                      <a:rPr lang="en-US" i="1">
                        <a:latin typeface="Cambria Math" panose="02040503050406030204" pitchFamily="18" charset="0"/>
                      </a:rPr>
                      <m:t>)</m:t>
                    </m:r>
                  </m:oMath>
                </a14:m>
                <a:endParaRPr lang="en-US" dirty="0" smtClean="0"/>
              </a:p>
              <a:p>
                <a:r>
                  <a:rPr lang="en-US" dirty="0" smtClean="0"/>
                  <a:t>Then the problem can be written as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012321" y="2559510"/>
                <a:ext cx="5345374"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012321" y="2559510"/>
                <a:ext cx="5345374" cy="2427588"/>
              </a:xfrm>
              <a:prstGeom prst="rect">
                <a:avLst/>
              </a:prstGeom>
              <a:blipFill>
                <a:blip r:embed="rId3"/>
                <a:stretch>
                  <a:fillRect l="-114" b="-1508"/>
                </a:stretch>
              </a:blipFill>
            </p:spPr>
            <p:txBody>
              <a:bodyPr/>
              <a:lstStyle/>
              <a:p>
                <a:r>
                  <a:rPr lang="en-US">
                    <a:noFill/>
                  </a:rPr>
                  <a:t> </a:t>
                </a:r>
              </a:p>
            </p:txBody>
          </p:sp>
        </mc:Fallback>
      </mc:AlternateContent>
    </p:spTree>
    <p:extLst>
      <p:ext uri="{BB962C8B-B14F-4D97-AF65-F5344CB8AC3E}">
        <p14:creationId xmlns:p14="http://schemas.microsoft.com/office/powerpoint/2010/main" val="4009046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Solve the problem and we have</a:t>
                </a:r>
              </a:p>
              <a:p>
                <a:endParaRPr lang="en-US" dirty="0" smtClean="0"/>
              </a:p>
              <a:p>
                <a:endParaRPr lang="en-US" dirty="0"/>
              </a:p>
              <a:p>
                <a:endParaRPr lang="en-US" dirty="0" smtClean="0"/>
              </a:p>
              <a:p>
                <a:endParaRPr lang="en-US" dirty="0"/>
              </a:p>
              <a:p>
                <a:endParaRPr lang="en-US" dirty="0" smtClean="0"/>
              </a:p>
              <a:p>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oMath>
                </a14:m>
                <a:r>
                  <a:rPr lang="en-US" dirty="0" smtClean="0"/>
                  <a:t> is called a </a:t>
                </a:r>
                <a:r>
                  <a:rPr lang="en-US" dirty="0" smtClean="0">
                    <a:solidFill>
                      <a:srgbClr val="FF0000"/>
                    </a:solidFill>
                  </a:rPr>
                  <a:t>kernel</a:t>
                </a:r>
                <a:r>
                  <a:rPr lang="en-US" dirty="0" smtClean="0"/>
                  <a:t> function</a:t>
                </a:r>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oMath>
                </a14:m>
                <a:endParaRPr lang="en-US" dirty="0" smtClean="0"/>
              </a:p>
              <a:p>
                <a:r>
                  <a:rPr lang="en-US" dirty="0" smtClean="0"/>
                  <a:t>What if we don’t explicit</a:t>
                </a:r>
                <a:r>
                  <a:rPr lang="en-US" altLang="zh-CN" dirty="0" smtClean="0"/>
                  <a:t>ly have </a:t>
                </a:r>
                <a:r>
                  <a:rPr lang="en-US" dirty="0" smtClean="0"/>
                  <a:t>the form of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mc:AlternateContent xmlns:mc="http://schemas.openxmlformats.org/markup-compatibility/2006" xmlns:a14="http://schemas.microsoft.com/office/drawing/2010/main">
        <mc:Choice Requires="a14">
          <p:sp>
            <p:nvSpPr>
              <p:cNvPr id="7" name="矩形 6"/>
              <p:cNvSpPr/>
              <p:nvPr/>
            </p:nvSpPr>
            <p:spPr>
              <a:xfrm>
                <a:off x="1958223" y="1349175"/>
                <a:ext cx="4423519" cy="247811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d>
                        <m:dPr>
                          <m:ctrlPr>
                            <a:rPr lang="en-US"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1"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smtClean="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smtClean="0">
                              <a:latin typeface="Cambria Math" panose="02040503050406030204" pitchFamily="18" charset="0"/>
                            </a:rPr>
                            <m:t>𝐾</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58223" y="1349175"/>
                <a:ext cx="4423519" cy="2478114"/>
              </a:xfrm>
              <a:prstGeom prst="rect">
                <a:avLst/>
              </a:prstGeom>
              <a:blipFill>
                <a:blip r:embed="rId3"/>
                <a:stretch>
                  <a:fillRect l="-1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691094" y="996366"/>
                <a:ext cx="2459648" cy="1008225"/>
              </a:xfrm>
              <a:prstGeom prst="rect">
                <a:avLst/>
              </a:prstGeom>
              <a:noFill/>
              <a:ln w="28575">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691094" y="996366"/>
                <a:ext cx="2459648" cy="1008225"/>
              </a:xfrm>
              <a:prstGeom prst="rect">
                <a:avLst/>
              </a:prstGeom>
              <a:blipFill>
                <a:blip r:embed="rId4"/>
                <a:stretch>
                  <a:fillRect/>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35951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Mercer’s Theorem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322611"/>
                <a:ext cx="8020594" cy="4938300"/>
              </a:xfrm>
              <a:prstGeom prst="roundRect">
                <a:avLst>
                  <a:gd name="adj" fmla="val 7533"/>
                </a:avLst>
              </a:prstGeom>
              <a:noFill/>
              <a:ln w="28575">
                <a:solidFill>
                  <a:schemeClr val="accent1"/>
                </a:solidFill>
              </a:ln>
            </p:spPr>
            <p:txBody>
              <a:bodyPr wrap="square" rtlCol="0">
                <a:spAutoFit/>
              </a:bodyPr>
              <a:lstStyle/>
              <a:p>
                <a:r>
                  <a:rPr lang="en-US" sz="2400" dirty="0" smtClean="0"/>
                  <a:t>A symmetric function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smtClean="0"/>
                  <a:t> can be expressed as an inner product</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𝒚</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𝒚</m:t>
                          </m:r>
                          <m:r>
                            <a:rPr lang="en-US" sz="2400" b="0" i="1" smtClean="0">
                              <a:latin typeface="Cambria Math" panose="02040503050406030204" pitchFamily="18" charset="0"/>
                            </a:rPr>
                            <m:t>)</m:t>
                          </m:r>
                        </m:e>
                      </m:d>
                    </m:oMath>
                  </m:oMathPara>
                </a14:m>
                <a:endParaRPr lang="en-US" sz="2400" dirty="0"/>
              </a:p>
              <a:p>
                <a:r>
                  <a:rPr lang="en-US" sz="2400" dirty="0"/>
                  <a:t>for some </a:t>
                </a:r>
                <a14:m>
                  <m:oMath xmlns:m="http://schemas.openxmlformats.org/officeDocument/2006/math">
                    <m:r>
                      <a:rPr lang="en-US" sz="2400" i="1">
                        <a:latin typeface="Cambria Math" panose="02040503050406030204" pitchFamily="18" charset="0"/>
                      </a:rPr>
                      <m:t>𝜙</m:t>
                    </m:r>
                  </m:oMath>
                </a14:m>
                <a:r>
                  <a:rPr lang="en-US" sz="2400" dirty="0"/>
                  <a:t> if and only if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is positive semidefinite, </a:t>
                </a:r>
                <a:r>
                  <a:rPr lang="en-US" sz="2400" dirty="0" smtClean="0"/>
                  <a:t>i.e. </a:t>
                </a:r>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𝒚</m:t>
                              </m:r>
                            </m:e>
                          </m:d>
                          <m:r>
                            <a:rPr lang="en-US" sz="2400" b="0" i="1" smtClean="0">
                              <a:latin typeface="Cambria Math" panose="02040503050406030204" pitchFamily="18" charset="0"/>
                            </a:rPr>
                            <m:t>𝑑</m:t>
                          </m:r>
                          <m:r>
                            <a:rPr lang="en-US" sz="2400" b="1" i="1" smtClean="0">
                              <a:latin typeface="Cambria Math" panose="02040503050406030204" pitchFamily="18" charset="0"/>
                            </a:rPr>
                            <m:t>𝒙</m:t>
                          </m:r>
                          <m:r>
                            <a:rPr lang="en-US" sz="2400" b="0" i="1" smtClean="0">
                              <a:latin typeface="Cambria Math" panose="02040503050406030204" pitchFamily="18" charset="0"/>
                            </a:rPr>
                            <m:t>𝑑</m:t>
                          </m:r>
                          <m:r>
                            <a:rPr lang="en-US" sz="2400" b="1" i="1" smtClean="0">
                              <a:latin typeface="Cambria Math" panose="02040503050406030204" pitchFamily="18" charset="0"/>
                            </a:rPr>
                            <m:t>𝒚</m:t>
                          </m:r>
                        </m:e>
                      </m:nary>
                      <m:r>
                        <a:rPr lang="en-US" sz="2400" b="0" i="1" smtClean="0">
                          <a:latin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oMath>
                  </m:oMathPara>
                </a14:m>
                <a:endParaRPr lang="en-US" sz="2400" dirty="0" smtClean="0"/>
              </a:p>
              <a:p>
                <a:r>
                  <a:rPr lang="en-US" sz="2400" dirty="0"/>
                  <a:t>or, equivalently</a:t>
                </a:r>
                <a:r>
                  <a:rPr lang="en-US" sz="2400" dirty="0" smtClean="0"/>
                  <a:t>:</a:t>
                </a:r>
              </a:p>
              <a:p>
                <a:endParaRPr lang="en-US" sz="2400" dirty="0" smtClean="0"/>
              </a:p>
              <a:p>
                <a:endParaRPr lang="en-US" sz="2400" dirty="0"/>
              </a:p>
              <a:p>
                <a:endParaRPr lang="en-US" sz="2400" dirty="0" smtClean="0"/>
              </a:p>
              <a:p>
                <a:endParaRPr lang="en-US" sz="2400" dirty="0" smtClean="0"/>
              </a:p>
              <a:p>
                <a:r>
                  <a:rPr lang="en-US" sz="2400" dirty="0"/>
                  <a:t>is </a:t>
                </a:r>
                <a:r>
                  <a:rPr lang="en-US" sz="2400" dirty="0" smtClean="0"/>
                  <a:t>positive semi-definite </a:t>
                </a:r>
                <a:r>
                  <a:rPr lang="en-US" sz="2400" dirty="0"/>
                  <a:t>for any </a:t>
                </a:r>
                <a:r>
                  <a:rPr lang="en-US" sz="2400" dirty="0" smtClean="0"/>
                  <a:t>collection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a:t> </a:t>
                </a:r>
              </a:p>
            </p:txBody>
          </p:sp>
        </mc:Choice>
        <mc:Fallback xmlns="">
          <p:sp>
            <p:nvSpPr>
              <p:cNvPr id="7" name="文本框 6"/>
              <p:cNvSpPr txBox="1">
                <a:spLocks noRot="1" noChangeAspect="1" noMove="1" noResize="1" noEditPoints="1" noAdjustHandles="1" noChangeArrowheads="1" noChangeShapeType="1" noTextEdit="1"/>
              </p:cNvSpPr>
              <p:nvPr/>
            </p:nvSpPr>
            <p:spPr>
              <a:xfrm>
                <a:off x="587829" y="1322611"/>
                <a:ext cx="8020594" cy="4938300"/>
              </a:xfrm>
              <a:prstGeom prst="roundRect">
                <a:avLst>
                  <a:gd name="adj" fmla="val 7533"/>
                </a:avLst>
              </a:prstGeom>
              <a:blipFill>
                <a:blip r:embed="rId2"/>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976910" y="3915635"/>
                <a:ext cx="3805722" cy="1436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eqArr>
                                  <m:eqArrPr>
                                    <m:ctrlPr>
                                      <a:rPr lang="en-US" sz="2400" b="0" i="1" smtClean="0">
                                        <a:latin typeface="Cambria Math" panose="02040503050406030204" pitchFamily="18" charset="0"/>
                                      </a:rPr>
                                    </m:ctrlPr>
                                  </m:eqArrPr>
                                  <m:e>
                                    <m:r>
                                      <m:rPr>
                                        <m:brk m:alnAt="7"/>
                                      </m:rP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e>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2</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1</m:t>
                                        </m:r>
                                      </m:sub>
                                    </m:sSub>
                                    <m:r>
                                      <m:rPr>
                                        <m:brk m:alnAt="7"/>
                                      </m:rPr>
                                      <a:rPr lang="en-US" sz="2400" i="1">
                                        <a:latin typeface="Cambria Math" panose="02040503050406030204" pitchFamily="18" charset="0"/>
                                      </a:rPr>
                                      <m:t>)</m:t>
                                    </m:r>
                                  </m:e>
                                </m:eqArr>
                              </m:e>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m:t>
                                    </m:r>
                                  </m:e>
                                  <m:e>
                                    <m:r>
                                      <a:rPr lang="en-US" sz="2400" i="1">
                                        <a:latin typeface="Cambria Math" panose="02040503050406030204" pitchFamily="18" charset="0"/>
                                      </a:rPr>
                                      <m:t>⋯</m:t>
                                    </m:r>
                                  </m:e>
                                </m:eqArr>
                              </m:e>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qArr>
                              </m:e>
                            </m:mr>
                            <m:mr>
                              <m:e>
                                <m:r>
                                  <a:rPr lang="en-US" sz="2400" i="1" smtClean="0">
                                    <a:latin typeface="Cambria Math" panose="02040503050406030204" pitchFamily="18" charset="0"/>
                                  </a:rPr>
                                  <m:t>⋮</m:t>
                                </m:r>
                              </m:e>
                              <m:e>
                                <m:r>
                                  <a:rPr lang="en-US" sz="2400" i="1" smtClean="0">
                                    <a:latin typeface="Cambria Math" panose="02040503050406030204" pitchFamily="18" charset="0"/>
                                  </a:rPr>
                                  <m:t>⋱</m:t>
                                </m:r>
                              </m:e>
                              <m:e>
                                <m:r>
                                  <a:rPr lang="en-US" sz="2400" i="1" smtClean="0">
                                    <a:latin typeface="Cambria Math" panose="02040503050406030204" pitchFamily="18" charset="0"/>
                                  </a:rPr>
                                  <m:t>⋮</m:t>
                                </m:r>
                              </m:e>
                            </m:mr>
                            <m:mr>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𝑛</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1</m:t>
                                    </m:r>
                                  </m:sub>
                                </m:sSub>
                                <m:r>
                                  <m:rPr>
                                    <m:brk m:alnAt="7"/>
                                  </m:rPr>
                                  <a:rPr lang="en-US" sz="2400" i="1">
                                    <a:latin typeface="Cambria Math" panose="02040503050406030204" pitchFamily="18" charset="0"/>
                                  </a:rPr>
                                  <m:t>)</m:t>
                                </m:r>
                              </m:e>
                              <m:e>
                                <m:r>
                                  <a:rPr lang="en-US" sz="240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mr>
                          </m:m>
                        </m:e>
                      </m:d>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976910" y="3915635"/>
                <a:ext cx="3805722" cy="1436419"/>
              </a:xfrm>
              <a:prstGeom prst="rect">
                <a:avLst/>
              </a:prstGeom>
              <a:blipFill>
                <a:blip r:embed="rId3"/>
                <a:stretch>
                  <a:fillRect/>
                </a:stretch>
              </a:blipFill>
            </p:spPr>
            <p:txBody>
              <a:bodyPr/>
              <a:lstStyle/>
              <a:p>
                <a:r>
                  <a:rPr lang="en-US">
                    <a:noFill/>
                  </a:rPr>
                  <a:t> </a:t>
                </a:r>
              </a:p>
            </p:txBody>
          </p:sp>
        </mc:Fallback>
      </mc:AlternateContent>
      <p:sp>
        <p:nvSpPr>
          <p:cNvPr id="9" name="线形标注 1(无边框) 8"/>
          <p:cNvSpPr/>
          <p:nvPr/>
        </p:nvSpPr>
        <p:spPr>
          <a:xfrm>
            <a:off x="7218233" y="4633844"/>
            <a:ext cx="1648181" cy="538843"/>
          </a:xfrm>
          <a:prstGeom prst="callout1">
            <a:avLst>
              <a:gd name="adj1" fmla="val 49053"/>
              <a:gd name="adj2" fmla="val -2967"/>
              <a:gd name="adj3" fmla="val -8712"/>
              <a:gd name="adj4" fmla="val -30284"/>
            </a:avLst>
          </a:prstGeom>
          <a:solidFill>
            <a:schemeClr val="accent1">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Kernel matrix</a:t>
            </a:r>
            <a:endParaRPr lang="en-US" sz="2000" dirty="0">
              <a:solidFill>
                <a:srgbClr val="FF0000"/>
              </a:solidFill>
            </a:endParaRPr>
          </a:p>
        </p:txBody>
      </p:sp>
    </p:spTree>
    <p:extLst>
      <p:ext uri="{BB962C8B-B14F-4D97-AF65-F5344CB8AC3E}">
        <p14:creationId xmlns:p14="http://schemas.microsoft.com/office/powerpoint/2010/main" val="17658966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As long as a symmetric function’s kernel matrix is </a:t>
                </a:r>
                <a:r>
                  <a:rPr lang="en-US" dirty="0" err="1" smtClean="0"/>
                  <a:t>psd</a:t>
                </a:r>
                <a:r>
                  <a:rPr lang="en-US" dirty="0" smtClean="0"/>
                  <a:t>, it can be used as a kernel function.</a:t>
                </a:r>
              </a:p>
              <a:p>
                <a:r>
                  <a:rPr lang="en-US" dirty="0" smtClean="0"/>
                  <a:t>In fact, for any </a:t>
                </a:r>
                <a:r>
                  <a:rPr lang="en-US" dirty="0" err="1" smtClean="0"/>
                  <a:t>psd</a:t>
                </a:r>
                <a:r>
                  <a:rPr lang="en-US" dirty="0" smtClean="0"/>
                  <a:t> kernel matrix, there always exists a mapping function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a:t>
                </a:r>
              </a:p>
              <a:p>
                <a:r>
                  <a:rPr lang="en-US" dirty="0" smtClean="0"/>
                  <a:t>A kernel function </a:t>
                </a:r>
                <a:r>
                  <a:rPr lang="en-US" i="1" dirty="0" smtClean="0">
                    <a:latin typeface="Times New Roman" panose="02020603050405020304" pitchFamily="18" charset="0"/>
                    <a:cs typeface="Times New Roman" panose="02020603050405020304" pitchFamily="18" charset="0"/>
                  </a:rPr>
                  <a:t>K</a:t>
                </a:r>
                <a:r>
                  <a:rPr lang="en-US" dirty="0" smtClean="0"/>
                  <a:t> implicitly defines a feature space called </a:t>
                </a:r>
                <a:r>
                  <a:rPr lang="en-US" dirty="0" smtClean="0">
                    <a:solidFill>
                      <a:srgbClr val="FF0000"/>
                    </a:solidFill>
                  </a:rPr>
                  <a:t>Reproducing Kernel Hilbert Space </a:t>
                </a:r>
                <a:r>
                  <a:rPr lang="en-US" dirty="0" smtClean="0"/>
                  <a:t>(RHKS)</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59</a:t>
            </a:fld>
            <a:endParaRPr lang="en-US"/>
          </a:p>
        </p:txBody>
      </p:sp>
    </p:spTree>
    <p:extLst>
      <p:ext uri="{BB962C8B-B14F-4D97-AF65-F5344CB8AC3E}">
        <p14:creationId xmlns:p14="http://schemas.microsoft.com/office/powerpoint/2010/main" val="28609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Given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a:latin typeface="Times New Roman" panose="02020603050405020304" pitchFamily="18" charset="0"/>
                <a:cs typeface="Times New Roman" panose="02020603050405020304" pitchFamily="18" charset="0"/>
              </a:rPr>
              <a:t>y</a:t>
            </a:r>
            <a:r>
              <a:rPr lang="en-US" dirty="0"/>
              <a:t>, we would like to find the orthogonal projection of </a:t>
            </a:r>
            <a:r>
              <a:rPr lang="en-US" b="1" i="1" dirty="0">
                <a:latin typeface="Times New Roman" panose="02020603050405020304" pitchFamily="18" charset="0"/>
                <a:cs typeface="Times New Roman" panose="02020603050405020304" pitchFamily="18" charset="0"/>
              </a:rPr>
              <a:t>x</a:t>
            </a:r>
            <a:r>
              <a:rPr lang="en-US" dirty="0" smtClean="0"/>
              <a:t> </a:t>
            </a:r>
            <a:r>
              <a:rPr lang="en-US" dirty="0"/>
              <a:t>onto </a:t>
            </a:r>
            <a:r>
              <a:rPr lang="en-US" b="1" i="1" dirty="0">
                <a:latin typeface="Times New Roman" panose="02020603050405020304" pitchFamily="18" charset="0"/>
                <a:cs typeface="Times New Roman" panose="02020603050405020304" pitchFamily="18" charset="0"/>
              </a:rPr>
              <a:t>y</a:t>
            </a:r>
            <a:r>
              <a:rPr lang="en-US" dirty="0" smtClean="0"/>
              <a:t>.</a:t>
            </a:r>
          </a:p>
          <a:p>
            <a:endParaRPr lang="en-US" dirty="0" smtClean="0"/>
          </a:p>
          <a:p>
            <a:endParaRPr lang="en-US" dirty="0" smtClean="0"/>
          </a:p>
          <a:p>
            <a:r>
              <a:rPr lang="en-US" dirty="0" smtClean="0"/>
              <a:t>To </a:t>
            </a:r>
            <a:r>
              <a:rPr lang="en-US" dirty="0"/>
              <a:t>do this we project the vector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p>
          <a:p>
            <a:r>
              <a:rPr lang="en-US" dirty="0"/>
              <a:t>This give us the </a:t>
            </a:r>
            <a:r>
              <a:rPr lang="en-US" dirty="0" smtClean="0"/>
              <a:t>vector </a:t>
            </a:r>
            <a:r>
              <a:rPr lang="en-US" b="1" i="1" dirty="0">
                <a:latin typeface="Times New Roman" panose="02020603050405020304" pitchFamily="18" charset="0"/>
                <a:cs typeface="Times New Roman" panose="02020603050405020304" pitchFamily="18" charset="0"/>
              </a:rPr>
              <a:t>z</a:t>
            </a:r>
            <a:r>
              <a:rPr lang="en-US" dirty="0"/>
              <a:t/>
            </a:r>
            <a:br>
              <a:rPr lang="en-US" dirty="0"/>
            </a:b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2051" name="Picture 3" descr="projection of a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69" y="1245482"/>
            <a:ext cx="333375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proj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 y="3996177"/>
            <a:ext cx="33337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 is the projection of x onto 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356" y="3992478"/>
            <a:ext cx="33337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5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If the form of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 is not explicitly known, it’s hard to determine a suitable kernel function</a:t>
                </a:r>
              </a:p>
              <a:p>
                <a:r>
                  <a:rPr lang="en-US" dirty="0" smtClean="0"/>
                  <a:t>How to choose a kernel function?</a:t>
                </a:r>
              </a:p>
              <a:p>
                <a:r>
                  <a:rPr lang="en-US" dirty="0"/>
                  <a:t>Popular </a:t>
                </a:r>
                <a:r>
                  <a:rPr lang="en-US" dirty="0" smtClean="0"/>
                  <a:t>Kernels</a:t>
                </a:r>
              </a:p>
              <a:p>
                <a:pPr lvl="1"/>
                <a:r>
                  <a:rPr lang="en-US" dirty="0" smtClean="0"/>
                  <a:t>Linear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smtClean="0"/>
              </a:p>
              <a:p>
                <a:pPr lvl="1"/>
                <a:r>
                  <a:rPr lang="en-US" dirty="0" smtClean="0"/>
                  <a:t>Polynomial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𝑑</m:t>
                        </m:r>
                      </m:sup>
                    </m:sSup>
                  </m:oMath>
                </a14:m>
                <a:endParaRPr lang="en-US" dirty="0" smtClean="0"/>
              </a:p>
              <a:p>
                <a:pPr lvl="1"/>
                <a:r>
                  <a:rPr lang="en-US" dirty="0"/>
                  <a:t>Radial Basis Function (RBF)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dirty="0" smtClean="0"/>
              </a:p>
              <a:p>
                <a:pPr lvl="1"/>
                <a:r>
                  <a:rPr lang="en-US" dirty="0"/>
                  <a:t>Sigmoid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tanh</m:t>
                        </m:r>
                      </m:fName>
                      <m:e>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e>
                    </m:func>
                  </m:oMath>
                </a14:m>
                <a:endParaRPr lang="en-US" dirty="0" smtClean="0"/>
              </a:p>
              <a:p>
                <a:r>
                  <a:rPr lang="en-US" dirty="0" smtClean="0"/>
                  <a:t>Kernels obtained through combination of other kernels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r>
                      <a:rPr lang="en-US" b="0" i="1" smtClean="0">
                        <a:latin typeface="Cambria Math" panose="02040503050406030204" pitchFamily="18" charset="0"/>
                        <a:ea typeface="Cambria Math" panose="02040503050406030204" pitchFamily="18" charset="0"/>
                      </a:rPr>
                      <m:t>)</m:t>
                    </m:r>
                  </m:oMath>
                </a14:m>
                <a:endParaRPr lang="en-US" dirty="0" smtClean="0"/>
              </a:p>
              <a:p>
                <a:pPr lvl="1"/>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60</a:t>
            </a:fld>
            <a:endParaRPr lang="en-US"/>
          </a:p>
        </p:txBody>
      </p:sp>
    </p:spTree>
    <p:extLst>
      <p:ext uri="{BB962C8B-B14F-4D97-AF65-F5344CB8AC3E}">
        <p14:creationId xmlns:p14="http://schemas.microsoft.com/office/powerpoint/2010/main" val="1043430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Unfortunately, choosing the </a:t>
            </a:r>
            <a:r>
              <a:rPr lang="en-US" dirty="0" smtClean="0"/>
              <a:t>“correct” </a:t>
            </a:r>
            <a:r>
              <a:rPr lang="en-US" dirty="0"/>
              <a:t>kernel is a nontrivial task, and may depend on the specific task at hand. </a:t>
            </a:r>
            <a:endParaRPr lang="en-US" dirty="0" smtClean="0"/>
          </a:p>
          <a:p>
            <a:r>
              <a:rPr lang="en-US" dirty="0" smtClean="0"/>
              <a:t>No </a:t>
            </a:r>
            <a:r>
              <a:rPr lang="en-US" dirty="0"/>
              <a:t>matter which kernel you choose, you will need to tune the kernel parameters to get good performance from your classifier. </a:t>
            </a:r>
            <a:endParaRPr lang="en-US" dirty="0" smtClean="0"/>
          </a:p>
          <a:p>
            <a:r>
              <a:rPr lang="en-US" dirty="0" smtClean="0"/>
              <a:t>Popular </a:t>
            </a:r>
            <a:r>
              <a:rPr lang="en-US" dirty="0"/>
              <a:t>parameter-tuning techniques include </a:t>
            </a:r>
            <a:r>
              <a:rPr lang="en-US" i="1" dirty="0">
                <a:latin typeface="Times New Roman" panose="02020603050405020304" pitchFamily="18" charset="0"/>
                <a:cs typeface="Times New Roman" panose="02020603050405020304" pitchFamily="18" charset="0"/>
              </a:rPr>
              <a:t>K</a:t>
            </a:r>
            <a:r>
              <a:rPr lang="en-US" dirty="0"/>
              <a:t>-Fold Cross Validation </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61</a:t>
            </a:fld>
            <a:endParaRPr lang="en-US"/>
          </a:p>
        </p:txBody>
      </p:sp>
    </p:spTree>
    <p:extLst>
      <p:ext uri="{BB962C8B-B14F-4D97-AF65-F5344CB8AC3E}">
        <p14:creationId xmlns:p14="http://schemas.microsoft.com/office/powerpoint/2010/main" val="862947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SVM formulation for separable data</a:t>
                </a:r>
              </a:p>
              <a:p>
                <a:endParaRPr lang="en-US" dirty="0"/>
              </a:p>
              <a:p>
                <a:endParaRPr lang="en-US" dirty="0" smtClean="0"/>
              </a:p>
              <a:p>
                <a:endParaRPr lang="en-US" dirty="0"/>
              </a:p>
              <a:p>
                <a:r>
                  <a:rPr lang="en-US" dirty="0">
                    <a:solidFill>
                      <a:srgbClr val="FF0000"/>
                    </a:solidFill>
                  </a:rPr>
                  <a:t>Non-separable </a:t>
                </a:r>
                <a:r>
                  <a:rPr lang="en-US" dirty="0" smtClean="0">
                    <a:solidFill>
                      <a:srgbClr val="FF0000"/>
                    </a:solidFill>
                  </a:rPr>
                  <a:t>setting: </a:t>
                </a:r>
                <a:r>
                  <a:rPr lang="en-US" dirty="0"/>
                  <a:t>In practice our training data will not be separable. What issues arise with the optimization problem above when data is not separable? </a:t>
                </a:r>
                <a:endParaRPr lang="en-US" dirty="0" smtClean="0"/>
              </a:p>
              <a:p>
                <a:r>
                  <a:rPr lang="en-US" dirty="0"/>
                  <a:t>For every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there exists a training point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oMath>
                </a14:m>
                <a:r>
                  <a:rPr lang="en-US" dirty="0" smtClean="0"/>
                  <a:t> such that</a:t>
                </a:r>
              </a:p>
              <a:p>
                <a:endParaRPr lang="en-US" dirty="0"/>
              </a:p>
              <a:p>
                <a:endParaRPr lang="en-US" sz="300" dirty="0" smtClean="0"/>
              </a:p>
              <a:p>
                <a:r>
                  <a:rPr lang="en-US" dirty="0" smtClean="0"/>
                  <a:t>There </a:t>
                </a:r>
                <a:r>
                  <a:rPr lang="en-US" dirty="0"/>
                  <a:t>is no feasible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as </a:t>
                </a:r>
                <a:r>
                  <a:rPr lang="en-US" dirty="0"/>
                  <a:t>at least one of our constraints is violated!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62</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1373228"/>
                <a:ext cx="4230004"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1373228"/>
                <a:ext cx="4230004" cy="1317733"/>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23631" y="4632262"/>
                <a:ext cx="2990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&lt;0</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23631" y="4632262"/>
                <a:ext cx="2990947" cy="461665"/>
              </a:xfrm>
              <a:prstGeom prst="rect">
                <a:avLst/>
              </a:prstGeom>
              <a:blipFill>
                <a:blip r:embed="rId4"/>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880333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Constraints in separable setting </a:t>
                </a:r>
              </a:p>
              <a:p>
                <a:endParaRPr lang="en-US" dirty="0"/>
              </a:p>
              <a:p>
                <a:r>
                  <a:rPr lang="en-US" dirty="0"/>
                  <a:t>Constraints in non-separable </a:t>
                </a:r>
                <a:r>
                  <a:rPr lang="en-US" dirty="0" smtClean="0"/>
                  <a:t>setting</a:t>
                </a:r>
              </a:p>
              <a:p>
                <a:r>
                  <a:rPr lang="en-US" dirty="0"/>
                  <a:t>Idea: modify our constraints to account for non-</a:t>
                </a:r>
                <a:r>
                  <a:rPr lang="en-US" dirty="0" err="1"/>
                  <a:t>separability</a:t>
                </a:r>
                <a:r>
                  <a:rPr lang="en-US" dirty="0"/>
                  <a:t>! </a:t>
                </a:r>
                <a:endParaRPr lang="en-US" dirty="0" smtClean="0"/>
              </a:p>
              <a:p>
                <a:r>
                  <a:rPr lang="en-US" dirty="0" smtClean="0"/>
                  <a:t>Now our target function becomes</a:t>
                </a:r>
              </a:p>
              <a:p>
                <a:endParaRPr lang="en-US" dirty="0" smtClean="0"/>
              </a:p>
              <a:p>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0/1</m:t>
                        </m:r>
                      </m:sub>
                    </m:sSub>
                  </m:oMath>
                </a14:m>
                <a:r>
                  <a:rPr lang="en-US" dirty="0" smtClean="0"/>
                  <a:t> is called “0/1 loss function”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63</a:t>
            </a:fld>
            <a:endParaRPr lang="en-US"/>
          </a:p>
        </p:txBody>
      </p:sp>
      <mc:AlternateContent xmlns:mc="http://schemas.openxmlformats.org/markup-compatibility/2006" xmlns:a14="http://schemas.microsoft.com/office/drawing/2010/main">
        <mc:Choice Requires="a14">
          <p:sp>
            <p:nvSpPr>
              <p:cNvPr id="8" name="矩形 7"/>
              <p:cNvSpPr/>
              <p:nvPr/>
            </p:nvSpPr>
            <p:spPr>
              <a:xfrm>
                <a:off x="3069573" y="1350459"/>
                <a:ext cx="3406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i="1">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69573" y="1350459"/>
                <a:ext cx="3406253"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359937" y="3411007"/>
                <a:ext cx="611308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0/1</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𝑏</m:t>
                                  </m:r>
                                </m:e>
                              </m:d>
                              <m:r>
                                <a:rPr lang="en-US" altLang="zh-CN" sz="2400" i="1">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359937" y="3411007"/>
                <a:ext cx="6113084" cy="896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95323" y="4892313"/>
                <a:ext cx="3433761"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0/1</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a:rPr lang="en-US" sz="2400" b="0" i="1" smtClean="0">
                                    <a:latin typeface="Cambria Math" panose="02040503050406030204" pitchFamily="18" charset="0"/>
                                    <a:ea typeface="Cambria Math" panose="02040503050406030204" pitchFamily="18" charset="0"/>
                                  </a:rPr>
                                  <m:t>1</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&lt;0</m:t>
                                </m:r>
                              </m:e>
                            </m:mr>
                            <m:m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95323" y="4892313"/>
                <a:ext cx="3433761" cy="82381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4301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Surrogate loss functions</a:t>
                </a:r>
              </a:p>
              <a:p>
                <a:pPr lvl="1"/>
                <a:r>
                  <a:rPr lang="en-US" dirty="0" smtClean="0"/>
                  <a:t>Hinge loss:</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h𝑖𝑛𝑔𝑒</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⁡(0,1−</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smtClean="0"/>
              </a:p>
              <a:p>
                <a:pPr lvl="1"/>
                <a:r>
                  <a:rPr lang="en-US" dirty="0" smtClean="0"/>
                  <a:t>Exponential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altLang="zh-CN" i="1" smtClean="0">
                            <a:latin typeface="Cambria Math" panose="02040503050406030204" pitchFamily="18" charset="0"/>
                            <a:ea typeface="Cambria Math" panose="02040503050406030204" pitchFamily="18" charset="0"/>
                          </a:rPr>
                          <m:t>𝑒𝑥𝑝</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smtClean="0"/>
              </a:p>
              <a:p>
                <a:pPr lvl="1"/>
                <a:r>
                  <a:rPr lang="en-US" dirty="0" smtClean="0"/>
                  <a:t>Logistic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𝑙𝑜𝑔</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64</a:t>
            </a:fld>
            <a:endParaRPr lang="en-US"/>
          </a:p>
        </p:txBody>
      </p:sp>
    </p:spTree>
    <p:extLst>
      <p:ext uri="{BB962C8B-B14F-4D97-AF65-F5344CB8AC3E}">
        <p14:creationId xmlns:p14="http://schemas.microsoft.com/office/powerpoint/2010/main" val="21572983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Hinge loss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Definition: </a:t>
                </a:r>
                <a:r>
                  <a:rPr lang="en-US" dirty="0"/>
                  <a:t>Assume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−1, 1</m:t>
                        </m:r>
                      </m:e>
                    </m:d>
                  </m:oMath>
                </a14:m>
                <a:r>
                  <a:rPr lang="en-US" dirty="0" smtClean="0"/>
                  <a:t> and </a:t>
                </a:r>
                <a:r>
                  <a:rPr lang="en-US" dirty="0"/>
                  <a:t>the decision rule is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endParaRPr lang="en-US" dirty="0" smtClean="0"/>
              </a:p>
              <a:p>
                <a:endParaRPr lang="en-US" dirty="0"/>
              </a:p>
              <a:p>
                <a:endParaRPr lang="en-US" dirty="0" smtClean="0"/>
              </a:p>
              <a:p>
                <a:endParaRPr lang="en-US" dirty="0" smtClean="0"/>
              </a:p>
              <a:p>
                <a:r>
                  <a:rPr lang="en-US" dirty="0" smtClean="0"/>
                  <a:t>Intuition</a:t>
                </a:r>
              </a:p>
              <a:p>
                <a:pPr lvl="1"/>
                <a:r>
                  <a:rPr lang="en-US" dirty="0"/>
                  <a:t>No penalty if raw output,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has same sign and is far enough from decision boundary (i.e., if ‘margin’ is large enough</a:t>
                </a:r>
                <a:r>
                  <a:rPr lang="en-US" dirty="0" smtClean="0"/>
                  <a:t>)</a:t>
                </a:r>
              </a:p>
              <a:p>
                <a:pPr lvl="1"/>
                <a:r>
                  <a:rPr lang="en-US" dirty="0"/>
                  <a:t>Otherwise pay a growing penalty, between 0 and 1 if signs match, and greater than one </a:t>
                </a:r>
                <a:r>
                  <a:rPr lang="en-US" dirty="0" smtClean="0"/>
                  <a:t>otherwise</a:t>
                </a:r>
              </a:p>
              <a:p>
                <a:r>
                  <a:rPr lang="en-US" dirty="0"/>
                  <a:t>Convenient shorthand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79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594387" y="1918606"/>
                <a:ext cx="5922134"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h𝑖𝑛𝑔𝑒</m:t>
                          </m:r>
                        </m:sub>
                      </m:sSub>
                      <m:d>
                        <m:dPr>
                          <m:ctrlPr>
                            <a:rPr lang="en-US"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≥1</m:t>
                                </m:r>
                              </m:e>
                            </m:mr>
                            <m:m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594387" y="1918606"/>
                <a:ext cx="5922134" cy="8238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939022" y="5541816"/>
                <a:ext cx="7268335" cy="5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h𝑖𝑛𝑔𝑒</m:t>
                          </m:r>
                        </m:sub>
                      </m:sSub>
                      <m:d>
                        <m:dPr>
                          <m:ctrlPr>
                            <a:rPr lang="en-US"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𝑓</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𝑦</m:t>
                          </m:r>
                        </m:e>
                      </m:d>
                      <m:r>
                        <a:rPr lang="en-US" altLang="zh-CN" sz="2400" b="0" i="1" smtClean="0">
                          <a:latin typeface="Cambria Math" panose="02040503050406030204" pitchFamily="18" charset="0"/>
                          <a:ea typeface="Cambria Math" panose="02040503050406030204" pitchFamily="18" charset="0"/>
                        </a:rPr>
                        <m:t>=</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max</m:t>
                          </m:r>
                        </m:fName>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0,1−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sub>
                          <m:r>
                            <a:rPr lang="en-US" altLang="zh-CN" sz="2400" b="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939022" y="5541816"/>
                <a:ext cx="7268335" cy="5591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39161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9" y="856988"/>
            <a:ext cx="8020594" cy="5602797"/>
          </a:xfrm>
        </p:spPr>
        <p:txBody>
          <a:bodyPr>
            <a:no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Upper-bound </a:t>
            </a:r>
            <a:r>
              <a:rPr lang="en-US" dirty="0"/>
              <a:t>for 0/1 loss function (black line) </a:t>
            </a:r>
            <a:endParaRPr lang="en-US" dirty="0" smtClean="0"/>
          </a:p>
          <a:p>
            <a:r>
              <a:rPr lang="en-US" dirty="0"/>
              <a:t>We use </a:t>
            </a:r>
            <a:r>
              <a:rPr lang="en-US" dirty="0" smtClean="0"/>
              <a:t>hinge </a:t>
            </a:r>
            <a:r>
              <a:rPr lang="en-US" dirty="0"/>
              <a:t>loss is a surrogate to 0/1 loss – Why</a:t>
            </a:r>
            <a:r>
              <a:rPr lang="en-US" dirty="0" smtClean="0"/>
              <a:t>?</a:t>
            </a:r>
          </a:p>
          <a:p>
            <a:r>
              <a:rPr lang="en-US" dirty="0"/>
              <a:t>Hinge loss is convex, and thus easier to work with (though it’s not differentiable at kink) </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66</a:t>
            </a:fld>
            <a:endParaRPr lang="en-US"/>
          </a:p>
        </p:txBody>
      </p:sp>
      <p:pic>
        <p:nvPicPr>
          <p:cNvPr id="7" name="图片 6"/>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19568298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8" y="856988"/>
            <a:ext cx="8556171" cy="5602797"/>
          </a:xfrm>
        </p:spPr>
        <p:txBody>
          <a:bodyPr>
            <a:noAutofit/>
          </a:bodyPr>
          <a:lstStyle/>
          <a:p>
            <a:endParaRPr lang="en-US" dirty="0" smtClean="0"/>
          </a:p>
          <a:p>
            <a:endParaRPr lang="en-US" dirty="0"/>
          </a:p>
          <a:p>
            <a:endParaRPr lang="en-US" dirty="0" smtClean="0"/>
          </a:p>
          <a:p>
            <a:endParaRPr lang="en-US" dirty="0"/>
          </a:p>
          <a:p>
            <a:endParaRPr lang="en-US" sz="1400" dirty="0" smtClean="0"/>
          </a:p>
          <a:p>
            <a:endParaRPr lang="en-US" dirty="0"/>
          </a:p>
          <a:p>
            <a:endParaRPr lang="en-US" sz="1400" dirty="0" smtClean="0"/>
          </a:p>
          <a:p>
            <a:r>
              <a:rPr lang="en-US" dirty="0"/>
              <a:t>Other surrogate losses can be used, e.g., exponential loss for </a:t>
            </a:r>
            <a:r>
              <a:rPr lang="en-US" dirty="0" err="1"/>
              <a:t>Adaboost</a:t>
            </a:r>
            <a:r>
              <a:rPr lang="en-US" dirty="0"/>
              <a:t> (in blue), logistic loss (not shown) for logistic </a:t>
            </a:r>
            <a:r>
              <a:rPr lang="en-US" dirty="0" smtClean="0"/>
              <a:t>regression</a:t>
            </a:r>
          </a:p>
          <a:p>
            <a:r>
              <a:rPr lang="en-US" dirty="0"/>
              <a:t>Hinge loss less sensitive to outliers than exponential (or logistic) </a:t>
            </a:r>
            <a:r>
              <a:rPr lang="en-US" dirty="0" smtClean="0"/>
              <a:t>loss</a:t>
            </a:r>
          </a:p>
          <a:p>
            <a:r>
              <a:rPr lang="en-US" dirty="0"/>
              <a:t>Logistic loss has a natural probabilistic </a:t>
            </a:r>
            <a:r>
              <a:rPr lang="en-US" dirty="0" smtClean="0"/>
              <a:t>interpretation</a:t>
            </a:r>
          </a:p>
          <a:p>
            <a:r>
              <a:rPr lang="en-US" dirty="0"/>
              <a:t>We can greedily optimize exponential loss (</a:t>
            </a:r>
            <a:r>
              <a:rPr lang="en-US" dirty="0" err="1"/>
              <a:t>Adaboost</a:t>
            </a:r>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67</a:t>
            </a:fld>
            <a:endParaRPr lang="en-US"/>
          </a:p>
        </p:txBody>
      </p:sp>
      <p:pic>
        <p:nvPicPr>
          <p:cNvPr id="8" name="图片 7"/>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36901863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p:sp>
        <p:nvSpPr>
          <p:cNvPr id="3" name="内容占位符 2"/>
          <p:cNvSpPr>
            <a:spLocks noGrp="1"/>
          </p:cNvSpPr>
          <p:nvPr>
            <p:ph idx="1"/>
          </p:nvPr>
        </p:nvSpPr>
        <p:spPr/>
        <p:txBody>
          <a:bodyPr/>
          <a:lstStyle/>
          <a:p>
            <a:r>
              <a:rPr lang="en-US" dirty="0"/>
              <a:t>Minimizing the total hinge loss on all the training </a:t>
            </a:r>
            <a:r>
              <a:rPr lang="en-US" dirty="0" smtClean="0"/>
              <a:t>data</a:t>
            </a:r>
          </a:p>
          <a:p>
            <a:endParaRPr lang="en-US" dirty="0"/>
          </a:p>
          <a:p>
            <a:endParaRPr lang="en-US" dirty="0" smtClean="0"/>
          </a:p>
          <a:p>
            <a:r>
              <a:rPr lang="en-US" dirty="0" smtClean="0"/>
              <a:t>We </a:t>
            </a:r>
            <a:r>
              <a:rPr lang="en-US" dirty="0"/>
              <a:t>balance between two terms (the loss and the </a:t>
            </a:r>
            <a:r>
              <a:rPr lang="en-US" dirty="0" err="1"/>
              <a:t>regularizer</a:t>
            </a:r>
            <a:r>
              <a:rPr lang="en-US" dirty="0" smtClean="0"/>
              <a:t>)</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1963" y="1338942"/>
                <a:ext cx="6721455"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ctrlPr>
                                        <a:rPr lang="en-US" sz="2400" i="1">
                                          <a:latin typeface="Cambria Math" panose="02040503050406030204" pitchFamily="18" charset="0"/>
                                        </a:rPr>
                                      </m:ctrlPr>
                                    </m:dPr>
                                    <m:e>
                                      <m:r>
                                        <a:rPr lang="en-US" sz="2400" i="1">
                                          <a:latin typeface="Cambria Math" panose="02040503050406030204" pitchFamily="18" charset="0"/>
                                        </a:rPr>
                                        <m:t>0,1−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e>
                              </m:func>
                            </m:e>
                          </m:nary>
                        </m:e>
                      </m:func>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1963" y="1338942"/>
                <a:ext cx="6721455" cy="8962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28587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Define slack variables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func>
                  </m:oMath>
                </a14:m>
                <a:endParaRPr lang="en-US" dirty="0" smtClean="0"/>
              </a:p>
              <a:p>
                <a:endParaRPr lang="en-US" dirty="0"/>
              </a:p>
              <a:p>
                <a:endParaRPr lang="en-US" dirty="0" smtClean="0"/>
              </a:p>
              <a:p>
                <a:endParaRPr lang="en-US" dirty="0"/>
              </a:p>
              <a:p>
                <a:r>
                  <a:rPr lang="en-US" dirty="0" smtClean="0"/>
                  <a:t>Since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a:t>
                </a:r>
                <a:r>
                  <a:rPr lang="en-US" dirty="0" smtClean="0"/>
                  <a:t>the optimization becomes</a:t>
                </a:r>
              </a:p>
              <a:p>
                <a:endParaRPr lang="en-US" dirty="0"/>
              </a:p>
              <a:p>
                <a:endParaRPr lang="en-US" dirty="0" smtClean="0"/>
              </a:p>
              <a:p>
                <a:endParaRPr lang="en-US" dirty="0"/>
              </a:p>
              <a:p>
                <a:endParaRPr lang="en-US" dirty="0" smtClean="0"/>
              </a:p>
              <a:p>
                <a:r>
                  <a:rPr lang="en-US" dirty="0"/>
                  <a:t>What is the role of </a:t>
                </a:r>
                <a:r>
                  <a:rPr lang="en-US" i="1" dirty="0">
                    <a:latin typeface="Times New Roman" panose="02020603050405020304" pitchFamily="18" charset="0"/>
                    <a:cs typeface="Times New Roman" panose="02020603050405020304" pitchFamily="18" charset="0"/>
                  </a:rPr>
                  <a:t>C</a:t>
                </a:r>
                <a:r>
                  <a:rPr lang="en-US" dirty="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b="-2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69</a:t>
            </a:fld>
            <a:endParaRPr lang="en-US"/>
          </a:p>
        </p:txBody>
      </p:sp>
      <mc:AlternateContent xmlns:mc="http://schemas.openxmlformats.org/markup-compatibility/2006" xmlns:a14="http://schemas.microsoft.com/office/drawing/2010/main">
        <mc:Choice Requires="a14">
          <p:sp>
            <p:nvSpPr>
              <p:cNvPr id="7" name="矩形 6"/>
              <p:cNvSpPr/>
              <p:nvPr/>
            </p:nvSpPr>
            <p:spPr>
              <a:xfrm>
                <a:off x="2132243" y="1282869"/>
                <a:ext cx="5785110" cy="151176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max</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func>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132243" y="1282869"/>
                <a:ext cx="5785110" cy="1511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181285" y="353043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3530438"/>
                <a:ext cx="4783810" cy="20349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868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smtClean="0"/>
              <a:t>By definition</a:t>
            </a:r>
          </a:p>
          <a:p>
            <a:endParaRPr lang="en-US" dirty="0"/>
          </a:p>
          <a:p>
            <a:r>
              <a:rPr lang="en-US" dirty="0" smtClean="0"/>
              <a:t>We have</a:t>
            </a:r>
          </a:p>
          <a:p>
            <a:r>
              <a:rPr lang="en-US" dirty="0" smtClean="0"/>
              <a:t> </a:t>
            </a:r>
          </a:p>
          <a:p>
            <a:endParaRPr lang="en-US" dirty="0"/>
          </a:p>
          <a:p>
            <a:endParaRPr lang="en-US" dirty="0" smtClean="0"/>
          </a:p>
          <a:p>
            <a:endParaRPr lang="en-US" sz="1050" dirty="0" smtClean="0"/>
          </a:p>
          <a:p>
            <a:r>
              <a:rPr lang="en-US" dirty="0" smtClean="0"/>
              <a:t>If </a:t>
            </a:r>
            <a:r>
              <a:rPr lang="en-US" dirty="0"/>
              <a:t>we define the vector </a:t>
            </a:r>
            <a:r>
              <a:rPr lang="en-US" b="1" i="1" dirty="0">
                <a:latin typeface="Times New Roman" panose="02020603050405020304" pitchFamily="18" charset="0"/>
                <a:cs typeface="Times New Roman" panose="02020603050405020304" pitchFamily="18" charset="0"/>
              </a:rPr>
              <a:t>u</a:t>
            </a:r>
            <a:r>
              <a:rPr lang="en-US" dirty="0"/>
              <a:t> as the direction of </a:t>
            </a:r>
            <a:r>
              <a:rPr lang="en-US" b="1" i="1" dirty="0" smtClean="0">
                <a:latin typeface="Times New Roman" panose="02020603050405020304" pitchFamily="18" charset="0"/>
                <a:cs typeface="Times New Roman" panose="02020603050405020304" pitchFamily="18" charset="0"/>
              </a:rPr>
              <a:t>y</a:t>
            </a:r>
            <a:r>
              <a:rPr lang="en-US" dirty="0"/>
              <a:t> </a:t>
            </a:r>
            <a:r>
              <a:rPr lang="en-US" dirty="0" smtClean="0"/>
              <a:t>then </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335070" y="1191986"/>
                <a:ext cx="4526111"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𝒛</m:t>
                              </m:r>
                            </m:e>
                          </m:d>
                        </m:num>
                        <m:den>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335070" y="1191986"/>
                <a:ext cx="4526111" cy="7636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24640" y="2178791"/>
                <a:ext cx="2524730" cy="79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𝒚</m:t>
                              </m:r>
                            </m:e>
                          </m:d>
                        </m:den>
                      </m:f>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924640" y="2178791"/>
                <a:ext cx="2524730" cy="790858"/>
              </a:xfrm>
              <a:prstGeom prst="rect">
                <a:avLst/>
              </a:prstGeom>
              <a:blipFill>
                <a:blip r:embed="rId3"/>
                <a:stretch>
                  <a:fillRect/>
                </a:stretch>
              </a:blipFill>
            </p:spPr>
            <p:txBody>
              <a:bodyPr/>
              <a:lstStyle/>
              <a:p>
                <a:r>
                  <a:rPr lang="en-US">
                    <a:noFill/>
                  </a:rPr>
                  <a:t> </a:t>
                </a:r>
              </a:p>
            </p:txBody>
          </p:sp>
        </mc:Fallback>
      </mc:AlternateContent>
      <p:sp>
        <p:nvSpPr>
          <p:cNvPr id="9" name="右箭头 8"/>
          <p:cNvSpPr/>
          <p:nvPr/>
        </p:nvSpPr>
        <p:spPr>
          <a:xfrm>
            <a:off x="1591312" y="343128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2450420" y="3194601"/>
                <a:ext cx="3674083"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2450420" y="3194601"/>
                <a:ext cx="3674083" cy="7934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596566" y="4713944"/>
                <a:ext cx="1362360"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3596566" y="4713944"/>
                <a:ext cx="1362360" cy="793422"/>
              </a:xfrm>
              <a:prstGeom prst="rect">
                <a:avLst/>
              </a:prstGeom>
              <a:blipFill>
                <a:blip r:embed="rId5"/>
                <a:stretch>
                  <a:fillRect/>
                </a:stretch>
              </a:blipFill>
            </p:spPr>
            <p:txBody>
              <a:bodyPr/>
              <a:lstStyle/>
              <a:p>
                <a:r>
                  <a:rPr lang="en-US">
                    <a:noFill/>
                  </a:rPr>
                  <a:t> </a:t>
                </a:r>
              </a:p>
            </p:txBody>
          </p:sp>
        </mc:Fallback>
      </mc:AlternateContent>
      <p:sp>
        <p:nvSpPr>
          <p:cNvPr id="14" name="右箭头 13"/>
          <p:cNvSpPr/>
          <p:nvPr/>
        </p:nvSpPr>
        <p:spPr>
          <a:xfrm>
            <a:off x="1591312" y="5741481"/>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矩形 14"/>
              <p:cNvSpPr/>
              <p:nvPr/>
            </p:nvSpPr>
            <p:spPr>
              <a:xfrm>
                <a:off x="2760301" y="5504802"/>
                <a:ext cx="2723887"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r>
                        <a:rPr lang="en-US" sz="2400" b="1" i="1" smtClean="0">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𝒙</m:t>
                      </m:r>
                    </m:oMath>
                  </m:oMathPara>
                </a14:m>
                <a:endParaRPr lang="en-US" sz="2400" i="1" dirty="0"/>
              </a:p>
            </p:txBody>
          </p:sp>
        </mc:Choice>
        <mc:Fallback xmlns="">
          <p:sp>
            <p:nvSpPr>
              <p:cNvPr id="15" name="矩形 14"/>
              <p:cNvSpPr>
                <a:spLocks noRot="1" noChangeAspect="1" noMove="1" noResize="1" noEditPoints="1" noAdjustHandles="1" noChangeArrowheads="1" noChangeShapeType="1" noTextEdit="1"/>
              </p:cNvSpPr>
              <p:nvPr/>
            </p:nvSpPr>
            <p:spPr>
              <a:xfrm>
                <a:off x="2760301" y="5504802"/>
                <a:ext cx="2723887" cy="7934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1863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This 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and linear in </a:t>
                </a:r>
                <a14:m>
                  <m:oMath xmlns:m="http://schemas.openxmlformats.org/officeDocument/2006/math">
                    <m:r>
                      <a:rPr lang="en-US" b="0" i="1" smtClean="0">
                        <a:latin typeface="Cambria Math" panose="02040503050406030204" pitchFamily="18" charset="0"/>
                        <a:ea typeface="Cambria Math" panose="02040503050406030204" pitchFamily="18" charset="0"/>
                      </a:rPr>
                      <m:t>𝜉</m:t>
                    </m:r>
                  </m:oMath>
                </a14:m>
                <a:r>
                  <a:rPr lang="en-US" dirty="0"/>
                  <a:t> and the constraints are linear (inequality) constraints in </a:t>
                </a:r>
                <a:r>
                  <a:rPr lang="en-US" b="1" i="1" dirty="0">
                    <a:latin typeface="Times New Roman" panose="02020603050405020304" pitchFamily="18" charset="0"/>
                    <a:cs typeface="Times New Roman" panose="02020603050405020304" pitchFamily="18" charset="0"/>
                  </a:rPr>
                  <a:t>w</a:t>
                </a:r>
                <a:r>
                  <a:rPr lang="en-US" dirty="0"/>
                  <a:t>, </a:t>
                </a:r>
                <a:r>
                  <a:rPr lang="en-US" i="1" dirty="0">
                    <a:latin typeface="Times New Roman" panose="02020603050405020304" pitchFamily="18" charset="0"/>
                    <a:cs typeface="Times New Roman" panose="02020603050405020304" pitchFamily="18" charset="0"/>
                  </a:rPr>
                  <a:t>b</a:t>
                </a:r>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ea typeface="Cambria Math" panose="02040503050406030204" pitchFamily="18" charset="0"/>
                          </a:rPr>
                          <m:t>𝑖</m:t>
                        </m:r>
                      </m:sub>
                    </m:sSub>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70</a:t>
            </a:fld>
            <a:endParaRPr lang="en-US"/>
          </a:p>
        </p:txBody>
      </p:sp>
      <mc:AlternateContent xmlns:mc="http://schemas.openxmlformats.org/markup-compatibility/2006" xmlns:a14="http://schemas.microsoft.com/office/drawing/2010/main">
        <mc:Choice Requires="a14">
          <p:sp>
            <p:nvSpPr>
              <p:cNvPr id="9" name="矩形 8"/>
              <p:cNvSpPr/>
              <p:nvPr/>
            </p:nvSpPr>
            <p:spPr>
              <a:xfrm>
                <a:off x="2181285" y="100752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1007528"/>
                <a:ext cx="4783810" cy="20349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8190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Construct a Lagrange </a:t>
                </a:r>
                <a:r>
                  <a:rPr lang="en-US" dirty="0"/>
                  <a:t>function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b="1" i="1">
                        <a:latin typeface="Cambria Math" panose="02040503050406030204" pitchFamily="18" charset="0"/>
                      </a:rPr>
                      <m:t>𝜶</m:t>
                    </m:r>
                    <m:r>
                      <a:rPr lang="en-US" b="0"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𝝃</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𝝁</m:t>
                    </m:r>
                    <m:r>
                      <a:rPr lang="en-US" i="1">
                        <a:latin typeface="Cambria Math" panose="02040503050406030204" pitchFamily="18" charset="0"/>
                      </a:rPr>
                      <m:t>)</m:t>
                    </m:r>
                  </m:oMath>
                </a14:m>
                <a:r>
                  <a:rPr lang="en-US" dirty="0"/>
                  <a:t>:</a:t>
                </a:r>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71</a:t>
            </a:fld>
            <a:endParaRPr lang="en-US"/>
          </a:p>
        </p:txBody>
      </p:sp>
      <mc:AlternateContent xmlns:mc="http://schemas.openxmlformats.org/markup-compatibility/2006" xmlns:a14="http://schemas.microsoft.com/office/drawing/2010/main">
        <mc:Choice Requires="a14">
          <p:sp>
            <p:nvSpPr>
              <p:cNvPr id="7" name="矩形 6"/>
              <p:cNvSpPr/>
              <p:nvPr/>
            </p:nvSpPr>
            <p:spPr>
              <a:xfrm>
                <a:off x="858696" y="1315680"/>
                <a:ext cx="8285303" cy="210878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𝝃</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858696" y="1315680"/>
                <a:ext cx="8285303" cy="21087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858697" y="3579108"/>
                <a:ext cx="1056251" cy="263084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58697" y="3579108"/>
                <a:ext cx="1056251" cy="2630848"/>
              </a:xfrm>
              <a:prstGeom prst="rect">
                <a:avLst/>
              </a:prstGeom>
              <a:blipFill>
                <a:blip r:embed="rId4"/>
                <a:stretch>
                  <a:fillRect/>
                </a:stretch>
              </a:blipFill>
            </p:spPr>
            <p:txBody>
              <a:bodyPr/>
              <a:lstStyle/>
              <a:p>
                <a:r>
                  <a:rPr lang="en-US">
                    <a:noFill/>
                  </a:rPr>
                  <a:t> </a:t>
                </a:r>
              </a:p>
            </p:txBody>
          </p:sp>
        </mc:Fallback>
      </mc:AlternateContent>
      <p:sp>
        <p:nvSpPr>
          <p:cNvPr id="9" name="右箭头 8"/>
          <p:cNvSpPr/>
          <p:nvPr/>
        </p:nvSpPr>
        <p:spPr>
          <a:xfrm>
            <a:off x="2359664" y="4704094"/>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文本框 9"/>
              <p:cNvSpPr txBox="1"/>
              <p:nvPr/>
            </p:nvSpPr>
            <p:spPr>
              <a:xfrm>
                <a:off x="3276718" y="3468440"/>
                <a:ext cx="2458045" cy="2847446"/>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oMath>
                  </m:oMathPara>
                </a14:m>
                <a:endParaRPr lang="en-US" sz="2400" b="0" i="1" dirty="0" smtClean="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sz="2400" dirty="0" smtClean="0"/>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276718" y="3468440"/>
                <a:ext cx="2458045" cy="28474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89610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Original problem</a:t>
            </a:r>
          </a:p>
          <a:p>
            <a:endParaRPr lang="en-US" dirty="0"/>
          </a:p>
          <a:p>
            <a:endParaRPr lang="en-US" dirty="0" smtClean="0"/>
          </a:p>
          <a:p>
            <a:endParaRPr lang="en-US" dirty="0"/>
          </a:p>
          <a:p>
            <a:endParaRPr lang="en-US" dirty="0" smtClean="0"/>
          </a:p>
          <a:p>
            <a:r>
              <a:rPr lang="en-US" dirty="0" smtClean="0"/>
              <a:t>Dual problem</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72</a:t>
            </a:fld>
            <a:endParaRPr lang="en-US"/>
          </a:p>
        </p:txBody>
      </p:sp>
      <mc:AlternateContent xmlns:mc="http://schemas.openxmlformats.org/markup-compatibility/2006" xmlns:a14="http://schemas.microsoft.com/office/drawing/2010/main">
        <mc:Choice Requires="a14">
          <p:sp>
            <p:nvSpPr>
              <p:cNvPr id="7" name="矩形 6"/>
              <p:cNvSpPr/>
              <p:nvPr/>
            </p:nvSpPr>
            <p:spPr>
              <a:xfrm>
                <a:off x="2470726" y="1085589"/>
                <a:ext cx="4835811" cy="2034981"/>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70726" y="1085589"/>
                <a:ext cx="4835811" cy="2034981"/>
              </a:xfrm>
              <a:prstGeom prst="rect">
                <a:avLst/>
              </a:prstGeom>
              <a:blipFill>
                <a:blip r:embed="rId2"/>
                <a:stretch>
                  <a:fillRect b="-3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30555" y="3702964"/>
                <a:ext cx="5944961" cy="2581476"/>
              </a:xfrm>
              <a:prstGeom prst="rect">
                <a:avLst/>
              </a:prstGeom>
              <a:noFill/>
            </p:spPr>
            <p:txBody>
              <a:bodyPr wrap="non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𝜙</m:t>
                                  </m:r>
                                  <m:sSup>
                                    <m:sSupPr>
                                      <m:ctrlPr>
                                        <a:rPr lang="en-US" sz="2400" b="0" i="1" smtClean="0">
                                          <a:latin typeface="Cambria Math" panose="02040503050406030204" pitchFamily="18" charset="0"/>
                                          <a:ea typeface="Cambria Math" panose="02040503050406030204" pitchFamily="18" charset="0"/>
                                        </a:rPr>
                                      </m:ctrlPr>
                                    </m:sSupPr>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e>
                          </m:nary>
                        </m:e>
                      </m:func>
                    </m:oMath>
                  </m:oMathPara>
                </a14:m>
                <a:endParaRPr lang="en-US" sz="2400" b="0" dirty="0" smtClean="0"/>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spcAft>
                    <a:spcPts val="600"/>
                  </a:spcAft>
                </a:pPr>
                <a:r>
                  <a:rPr lang="en-US" sz="2400" b="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230555" y="3702964"/>
                <a:ext cx="5944961" cy="2581476"/>
              </a:xfrm>
              <a:prstGeom prst="rect">
                <a:avLst/>
              </a:prstGeom>
              <a:blipFill>
                <a:blip r:embed="rId3"/>
                <a:stretch>
                  <a:fillRect b="-1179"/>
                </a:stretch>
              </a:blipFill>
            </p:spPr>
            <p:txBody>
              <a:bodyPr/>
              <a:lstStyle/>
              <a:p>
                <a:r>
                  <a:rPr lang="en-US">
                    <a:noFill/>
                  </a:rPr>
                  <a:t> </a:t>
                </a:r>
              </a:p>
            </p:txBody>
          </p:sp>
        </mc:Fallback>
      </mc:AlternateContent>
    </p:spTree>
    <p:extLst>
      <p:ext uri="{BB962C8B-B14F-4D97-AF65-F5344CB8AC3E}">
        <p14:creationId xmlns:p14="http://schemas.microsoft.com/office/powerpoint/2010/main" val="34426455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 of dual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4207947" cy="23765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e>
                              </m:eqAr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4207947" cy="237654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743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Meaning of “support vectors” in SVMs</a:t>
            </a:r>
          </a:p>
        </p:txBody>
      </p:sp>
      <p:sp>
        <p:nvSpPr>
          <p:cNvPr id="3" name="内容占位符 2"/>
          <p:cNvSpPr>
            <a:spLocks noGrp="1"/>
          </p:cNvSpPr>
          <p:nvPr>
            <p:ph idx="1"/>
          </p:nvPr>
        </p:nvSpPr>
        <p:spPr/>
        <p:txBody>
          <a:bodyPr/>
          <a:lstStyle/>
          <a:p>
            <a:r>
              <a:rPr lang="en-US" dirty="0"/>
              <a:t>The SVM solution </a:t>
            </a:r>
            <a:r>
              <a:rPr lang="en-US" dirty="0" smtClean="0"/>
              <a:t>is </a:t>
            </a:r>
            <a:r>
              <a:rPr lang="en-US" dirty="0"/>
              <a:t>only determined by a subset of the training </a:t>
            </a:r>
            <a:r>
              <a:rPr lang="en-US" dirty="0" smtClean="0"/>
              <a:t>samples</a:t>
            </a:r>
          </a:p>
          <a:p>
            <a:r>
              <a:rPr lang="en-US" dirty="0"/>
              <a:t>These samples are called support </a:t>
            </a:r>
            <a:r>
              <a:rPr lang="en-US" dirty="0" smtClean="0"/>
              <a:t>vectors</a:t>
            </a:r>
          </a:p>
          <a:p>
            <a:r>
              <a:rPr lang="en-US" dirty="0"/>
              <a:t>All other training points do not affect the optimal solution, i.e</a:t>
            </a:r>
            <a:r>
              <a:rPr lang="en-US" dirty="0" smtClean="0"/>
              <a:t>., if </a:t>
            </a:r>
            <a:r>
              <a:rPr lang="en-US" dirty="0"/>
              <a:t>remove the other points and construct another SVM classifier on the reduced dataset, the optimal solution will be the same </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74</a:t>
            </a:fld>
            <a:endParaRPr lang="en-US"/>
          </a:p>
        </p:txBody>
      </p:sp>
    </p:spTree>
    <p:extLst>
      <p:ext uri="{BB962C8B-B14F-4D97-AF65-F5344CB8AC3E}">
        <p14:creationId xmlns:p14="http://schemas.microsoft.com/office/powerpoint/2010/main" val="2864671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Visualization of how training data points are categorized</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FF0000"/>
                </a:solidFill>
              </a:rPr>
              <a:t>Support vectors </a:t>
            </a:r>
            <a:r>
              <a:rPr lang="en-US" dirty="0"/>
              <a:t>are highlighted by the dotted orange lines</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75</a:t>
            </a:fld>
            <a:endParaRPr lang="en-US"/>
          </a:p>
        </p:txBody>
      </p:sp>
      <p:pic>
        <p:nvPicPr>
          <p:cNvPr id="7" name="图片 6"/>
          <p:cNvPicPr>
            <a:picLocks noChangeAspect="1"/>
          </p:cNvPicPr>
          <p:nvPr/>
        </p:nvPicPr>
        <p:blipFill>
          <a:blip r:embed="rId2"/>
          <a:stretch>
            <a:fillRect/>
          </a:stretch>
        </p:blipFill>
        <p:spPr>
          <a:xfrm>
            <a:off x="1434702" y="1181780"/>
            <a:ext cx="6276975" cy="3743325"/>
          </a:xfrm>
          <a:prstGeom prst="rect">
            <a:avLst/>
          </a:prstGeom>
        </p:spPr>
      </p:pic>
    </p:spTree>
    <p:extLst>
      <p:ext uri="{BB962C8B-B14F-4D97-AF65-F5344CB8AC3E}">
        <p14:creationId xmlns:p14="http://schemas.microsoft.com/office/powerpoint/2010/main" val="22671700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Regularization</a:t>
            </a:r>
            <a:endParaRPr lang="en-US" dirty="0"/>
          </a:p>
        </p:txBody>
      </p:sp>
      <p:sp>
        <p:nvSpPr>
          <p:cNvPr id="3" name="内容占位符 2"/>
          <p:cNvSpPr>
            <a:spLocks noGrp="1"/>
          </p:cNvSpPr>
          <p:nvPr>
            <p:ph idx="1"/>
          </p:nvPr>
        </p:nvSpPr>
        <p:spPr/>
        <p:txBody>
          <a:bodyPr/>
          <a:lstStyle/>
          <a:p>
            <a:r>
              <a:rPr lang="en-US" dirty="0" smtClean="0"/>
              <a:t>Generalized optimization problem</a:t>
            </a:r>
          </a:p>
          <a:p>
            <a:pPr algn="ct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76</a:t>
            </a:fld>
            <a:endParaRPr lang="en-US"/>
          </a:p>
        </p:txBody>
      </p:sp>
      <mc:AlternateContent xmlns:mc="http://schemas.openxmlformats.org/markup-compatibility/2006" xmlns:a14="http://schemas.microsoft.com/office/drawing/2010/main">
        <mc:Choice Requires="a14">
          <p:sp>
            <p:nvSpPr>
              <p:cNvPr id="7" name="矩形 6"/>
              <p:cNvSpPr/>
              <p:nvPr/>
            </p:nvSpPr>
            <p:spPr>
              <a:xfrm>
                <a:off x="2260453" y="1325426"/>
                <a:ext cx="4373377"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𝑓</m:t>
                              </m:r>
                            </m:lim>
                          </m:limLow>
                          <m:r>
                            <a:rPr lang="en-US" sz="2400" b="0" i="1" smtClean="0">
                              <a:latin typeface="Cambria Math" panose="02040503050406030204" pitchFamily="18" charset="0"/>
                            </a:rPr>
                            <m:t>   </m:t>
                          </m:r>
                        </m:fName>
                        <m:e>
                          <m:r>
                            <m:rPr>
                              <m:sty m:val="p"/>
                            </m:rPr>
                            <a:rPr lang="en-US" sz="2400">
                              <a:latin typeface="Cambria Math" panose="02040503050406030204" pitchFamily="18" charset="0"/>
                            </a:rPr>
                            <m:t>Ω</m:t>
                          </m:r>
                          <m:d>
                            <m:dPr>
                              <m:ctrlPr>
                                <a:rPr lang="en-US" sz="2400" i="1">
                                  <a:latin typeface="Cambria Math" panose="02040503050406030204" pitchFamily="18" charset="0"/>
                                </a:rPr>
                              </m:ctrlPr>
                            </m:dPr>
                            <m:e>
                              <m:r>
                                <a:rPr lang="en-US" sz="2400" i="1">
                                  <a:latin typeface="Cambria Math" panose="02040503050406030204" pitchFamily="18" charset="0"/>
                                </a:rPr>
                                <m:t>𝑓</m:t>
                              </m:r>
                            </m:e>
                          </m:d>
                          <m:r>
                            <a:rPr lang="en-US" sz="2400" i="1">
                              <a:latin typeface="Cambria Math" panose="02040503050406030204" pitchFamily="18" charset="0"/>
                            </a:rPr>
                            <m:t>+</m:t>
                          </m:r>
                          <m:r>
                            <a:rPr lang="en-US" sz="2400" i="1">
                              <a:latin typeface="Cambria Math" panose="02040503050406030204" pitchFamily="18" charset="0"/>
                            </a:rPr>
                            <m:t>𝐶</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r>
                                <a:rPr lang="en-US" sz="2400" b="0" i="1" smtClean="0">
                                  <a:latin typeface="Cambria Math" panose="02040503050406030204" pitchFamily="18" charset="0"/>
                                </a:rPr>
                                <m:t>𝑛</m:t>
                              </m:r>
                            </m:sup>
                            <m:e>
                              <m:r>
                                <a:rPr lang="en-US" sz="2400" b="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e>
                          </m:nary>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260453" y="1325426"/>
                <a:ext cx="4373377" cy="11005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730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Since this vector is in the same direction as </a:t>
            </a:r>
            <a:r>
              <a:rPr lang="en-US" b="1" i="1" dirty="0" smtClean="0">
                <a:latin typeface="Times New Roman" panose="02020603050405020304" pitchFamily="18" charset="0"/>
                <a:cs typeface="Times New Roman" panose="02020603050405020304" pitchFamily="18" charset="0"/>
              </a:rPr>
              <a:t>y</a:t>
            </a:r>
            <a:r>
              <a:rPr lang="en-US" dirty="0" smtClean="0"/>
              <a:t>, it </a:t>
            </a:r>
            <a:r>
              <a:rPr lang="en-US" dirty="0"/>
              <a:t>has the direction </a:t>
            </a:r>
            <a:r>
              <a:rPr lang="en-US" b="1" i="1" dirty="0" smtClean="0">
                <a:latin typeface="Times New Roman" panose="02020603050405020304" pitchFamily="18" charset="0"/>
                <a:cs typeface="Times New Roman" panose="02020603050405020304" pitchFamily="18" charset="0"/>
              </a:rPr>
              <a:t>u</a:t>
            </a:r>
            <a:endParaRPr lang="en-US" b="1" i="1" dirty="0">
              <a:latin typeface="Times New Roman" panose="02020603050405020304" pitchFamily="18" charset="0"/>
              <a:cs typeface="Times New Roman" panose="02020603050405020304" pitchFamily="18" charset="0"/>
            </a:endParaRPr>
          </a:p>
          <a:p>
            <a:endParaRPr lang="en-US" dirty="0" smtClean="0"/>
          </a:p>
          <a:p>
            <a:endParaRPr lang="en-US" dirty="0"/>
          </a:p>
          <a:p>
            <a:r>
              <a:rPr lang="en-US" dirty="0" smtClean="0"/>
              <a:t>It </a:t>
            </a:r>
            <a:r>
              <a:rPr lang="en-US" dirty="0"/>
              <a:t>allows us to compute the distance between </a:t>
            </a:r>
            <a:r>
              <a:rPr lang="en-US" b="1" i="1" dirty="0" smtClean="0">
                <a:latin typeface="Times New Roman" panose="02020603050405020304" pitchFamily="18" charset="0"/>
                <a:cs typeface="Times New Roman" panose="02020603050405020304" pitchFamily="18" charset="0"/>
              </a:rPr>
              <a:t>x</a:t>
            </a:r>
            <a:r>
              <a:rPr lang="en-US" dirty="0"/>
              <a:t> and the line which goes through </a:t>
            </a:r>
            <a:r>
              <a:rPr lang="en-US" b="1" i="1" dirty="0">
                <a:latin typeface="Times New Roman" panose="02020603050405020304" pitchFamily="18" charset="0"/>
                <a:cs typeface="Times New Roman" panose="02020603050405020304" pitchFamily="18" charset="0"/>
              </a:rPr>
              <a:t>y</a:t>
            </a:r>
            <a:r>
              <a:rPr lang="en-US" dirty="0"/>
              <a:t>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8" name="矩形 7"/>
              <p:cNvSpPr/>
              <p:nvPr/>
            </p:nvSpPr>
            <p:spPr>
              <a:xfrm>
                <a:off x="2400601" y="1578859"/>
                <a:ext cx="4443844"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𝒛</m:t>
                          </m:r>
                        </m:num>
                        <m:den>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𝒛</m:t>
                              </m:r>
                            </m:e>
                          </m:d>
                        </m:den>
                      </m:f>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𝒛</m:t>
                      </m:r>
                      <m:r>
                        <a:rPr lang="en-US" sz="2400" b="1" i="0"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𝒛</m:t>
                          </m:r>
                        </m:e>
                      </m:d>
                      <m:r>
                        <a:rPr lang="en-US" sz="2400" b="1" i="1">
                          <a:latin typeface="Cambria Math" panose="02040503050406030204" pitchFamily="18" charset="0"/>
                        </a:rPr>
                        <m:t>𝒖</m:t>
                      </m:r>
                      <m:r>
                        <a:rPr lang="en-US" sz="2400" b="1" i="0" smtClean="0">
                          <a:latin typeface="Cambria Math" panose="02040503050406030204" pitchFamily="18" charset="0"/>
                        </a:rPr>
                        <m:t>=(</m:t>
                      </m:r>
                      <m:r>
                        <a:rPr lang="en-US" sz="2400" b="1" i="1">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b="1" i="0" smtClean="0">
                          <a:latin typeface="Cambria Math" panose="02040503050406030204" pitchFamily="18" charset="0"/>
                        </a:rPr>
                        <m:t>)</m:t>
                      </m:r>
                      <m:r>
                        <a:rPr lang="en-US" sz="2400" b="1" i="1">
                          <a:latin typeface="Cambria Math" panose="02040503050406030204" pitchFamily="18" charset="0"/>
                        </a:rPr>
                        <m:t>𝒖</m:t>
                      </m:r>
                    </m:oMath>
                  </m:oMathPara>
                </a14:m>
                <a:endParaRPr lang="en-US" sz="2400" i="1" dirty="0"/>
              </a:p>
            </p:txBody>
          </p:sp>
        </mc:Choice>
        <mc:Fallback xmlns="">
          <p:sp>
            <p:nvSpPr>
              <p:cNvPr id="8" name="矩形 7"/>
              <p:cNvSpPr>
                <a:spLocks noRot="1" noChangeAspect="1" noMove="1" noResize="1" noEditPoints="1" noAdjustHandles="1" noChangeArrowheads="1" noChangeShapeType="1" noTextEdit="1"/>
              </p:cNvSpPr>
              <p:nvPr/>
            </p:nvSpPr>
            <p:spPr>
              <a:xfrm>
                <a:off x="2400601" y="1578859"/>
                <a:ext cx="4443844" cy="777264"/>
              </a:xfrm>
              <a:prstGeom prst="rect">
                <a:avLst/>
              </a:prstGeom>
              <a:blipFill>
                <a:blip r:embed="rId2"/>
                <a:stretch>
                  <a:fillRect/>
                </a:stretch>
              </a:blipFill>
            </p:spPr>
            <p:txBody>
              <a:bodyPr/>
              <a:lstStyle/>
              <a:p>
                <a:r>
                  <a:rPr lang="en-US">
                    <a:noFill/>
                  </a:rPr>
                  <a:t> </a:t>
                </a:r>
              </a:p>
            </p:txBody>
          </p:sp>
        </mc:Fallback>
      </mc:AlternateContent>
      <p:pic>
        <p:nvPicPr>
          <p:cNvPr id="12" name="图片 11"/>
          <p:cNvPicPr>
            <a:picLocks noChangeAspect="1"/>
          </p:cNvPicPr>
          <p:nvPr/>
        </p:nvPicPr>
        <p:blipFill>
          <a:blip r:embed="rId3"/>
          <a:stretch>
            <a:fillRect/>
          </a:stretch>
        </p:blipFill>
        <p:spPr>
          <a:xfrm>
            <a:off x="2677163" y="3575957"/>
            <a:ext cx="3909199" cy="2725270"/>
          </a:xfrm>
          <a:prstGeom prst="rect">
            <a:avLst/>
          </a:prstGeom>
        </p:spPr>
      </p:pic>
    </p:spTree>
    <p:extLst>
      <p:ext uri="{BB962C8B-B14F-4D97-AF65-F5344CB8AC3E}">
        <p14:creationId xmlns:p14="http://schemas.microsoft.com/office/powerpoint/2010/main" val="268028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=0</m:t>
                    </m:r>
                  </m:oMath>
                </a14:m>
                <a:endParaRPr lang="en-US" dirty="0" smtClean="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9" y="3432475"/>
                <a:ext cx="5910942" cy="2959336"/>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smtClean="0">
                    <a:solidFill>
                      <a:schemeClr val="tx1">
                        <a:lumMod val="75000"/>
                        <a:lumOff val="25000"/>
                      </a:schemeClr>
                    </a:solidFill>
                  </a:rPr>
                  <a:t>Note </a:t>
                </a:r>
                <a:r>
                  <a:rPr lang="en-US" sz="2400" dirty="0">
                    <a:solidFill>
                      <a:schemeClr val="tx1">
                        <a:lumMod val="75000"/>
                        <a:lumOff val="25000"/>
                      </a:schemeClr>
                    </a:solidFill>
                  </a:rPr>
                  <a:t>that</a:t>
                </a:r>
              </a:p>
              <a:p>
                <a:pPr algn="ct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is the same thing </a:t>
                </a:r>
                <a:r>
                  <a:rPr lang="en-US" sz="2400" dirty="0" smtClean="0">
                    <a:solidFill>
                      <a:schemeClr val="tx1">
                        <a:lumMod val="75000"/>
                        <a:lumOff val="25000"/>
                      </a:schemeClr>
                    </a:solidFill>
                  </a:rPr>
                  <a:t>as</a:t>
                </a:r>
              </a:p>
              <a:p>
                <a:pPr marL="91440" indent="-91440" algn="ctr"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 0</a:t>
                </a:r>
                <a:endParaRPr lang="en-US" sz="2400" i="1" dirty="0">
                  <a:latin typeface="Times New Roman" panose="02020603050405020304" pitchFamily="18" charset="0"/>
                  <a:cs typeface="Times New Roman" panose="020206030504050203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Given two vectors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𝒘</m:t>
                    </m:r>
                    <m:r>
                      <a:rPr lang="en-US" sz="2400" b="1" i="0" smtClean="0">
                        <a:solidFill>
                          <a:schemeClr val="tx1">
                            <a:lumMod val="75000"/>
                            <a:lumOff val="25000"/>
                          </a:schemeClr>
                        </a:solidFill>
                        <a:latin typeface="Cambria Math" panose="02040503050406030204" pitchFamily="18" charset="0"/>
                      </a:rPr>
                      <m:t>=</m:t>
                    </m:r>
                    <m:d>
                      <m:dPr>
                        <m:ctrlPr>
                          <a:rPr lang="en-US" sz="2400" b="1" i="1" smtClean="0">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smtClean="0">
                                <a:solidFill>
                                  <a:schemeClr val="tx1">
                                    <a:lumMod val="75000"/>
                                    <a:lumOff val="25000"/>
                                  </a:schemeClr>
                                </a:solidFill>
                                <a:latin typeface="Cambria Math" panose="02040503050406030204" pitchFamily="18" charset="0"/>
                              </a:rPr>
                            </m:ctrlPr>
                          </m:mPr>
                          <m:mr>
                            <m:e>
                              <m:r>
                                <m:rPr>
                                  <m:brk m:alnAt="7"/>
                                </m:rP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e>
                          </m:mr>
                          <m:mr>
                            <m:e>
                              <m: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mr>
                          <m:mr>
                            <m:e>
                              <m:r>
                                <a:rPr lang="en-US" sz="2400" b="0" i="1" smtClean="0">
                                  <a:solidFill>
                                    <a:schemeClr val="tx1">
                                      <a:lumMod val="75000"/>
                                      <a:lumOff val="25000"/>
                                    </a:schemeClr>
                                  </a:solidFill>
                                  <a:latin typeface="Cambria Math" panose="02040503050406030204" pitchFamily="18" charset="0"/>
                                </a:rPr>
                                <m:t>1</m:t>
                              </m:r>
                            </m:e>
                          </m:mr>
                        </m:m>
                      </m:e>
                    </m:d>
                  </m:oMath>
                </a14:m>
                <a:r>
                  <a:rPr lang="en-US" sz="2400" dirty="0" smtClean="0">
                    <a:solidFill>
                      <a:schemeClr val="tx1">
                        <a:lumMod val="75000"/>
                        <a:lumOff val="25000"/>
                      </a:schemeClr>
                    </a:solidFill>
                  </a:rPr>
                  <a:t> and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𝒙</m:t>
                    </m:r>
                    <m:r>
                      <a:rPr lang="en-US" sz="2400" b="1" i="0" smtClean="0">
                        <a:solidFill>
                          <a:schemeClr val="tx1">
                            <a:lumMod val="75000"/>
                            <a:lumOff val="25000"/>
                          </a:schemeClr>
                        </a:solidFill>
                        <a:latin typeface="Cambria Math" panose="02040503050406030204" pitchFamily="18" charset="0"/>
                      </a:rPr>
                      <m:t>=</m:t>
                    </m:r>
                    <m:d>
                      <m:dPr>
                        <m:ctrlPr>
                          <a:rPr lang="en-US" sz="2400" b="1" i="1">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a:solidFill>
                                  <a:schemeClr val="tx1">
                                    <a:lumMod val="75000"/>
                                    <a:lumOff val="25000"/>
                                  </a:schemeClr>
                                </a:solidFill>
                                <a:latin typeface="Cambria Math" panose="02040503050406030204" pitchFamily="18" charset="0"/>
                              </a:rPr>
                            </m:ctrlPr>
                          </m:mPr>
                          <m:mr>
                            <m:e>
                              <m:r>
                                <m:rPr>
                                  <m:brk m:alnAt="7"/>
                                </m:rPr>
                                <a:rPr lang="en-US" sz="2400" b="0" i="1" smtClean="0">
                                  <a:solidFill>
                                    <a:schemeClr val="tx1">
                                      <a:lumMod val="75000"/>
                                      <a:lumOff val="25000"/>
                                    </a:schemeClr>
                                  </a:solidFill>
                                  <a:latin typeface="Cambria Math" panose="02040503050406030204" pitchFamily="18" charset="0"/>
                                </a:rPr>
                                <m:t>1</m:t>
                              </m:r>
                            </m:e>
                          </m:mr>
                          <m:mr>
                            <m:e>
                              <m:r>
                                <a:rPr lang="en-US" sz="2400" b="0" i="1" smtClean="0">
                                  <a:solidFill>
                                    <a:schemeClr val="tx1">
                                      <a:lumMod val="75000"/>
                                      <a:lumOff val="25000"/>
                                    </a:schemeClr>
                                  </a:solidFill>
                                  <a:latin typeface="Cambria Math" panose="02040503050406030204" pitchFamily="18" charset="0"/>
                                </a:rPr>
                                <m:t>𝑥</m:t>
                              </m:r>
                            </m:e>
                          </m:mr>
                          <m:mr>
                            <m:e>
                              <m:r>
                                <a:rPr lang="en-US" sz="2400" b="0" i="1" smtClean="0">
                                  <a:solidFill>
                                    <a:schemeClr val="tx1">
                                      <a:lumMod val="75000"/>
                                      <a:lumOff val="25000"/>
                                    </a:schemeClr>
                                  </a:solidFill>
                                  <a:latin typeface="Cambria Math" panose="02040503050406030204" pitchFamily="18" charset="0"/>
                                </a:rPr>
                                <m:t>𝑦</m:t>
                              </m:r>
                            </m:e>
                          </m:mr>
                        </m:m>
                      </m:e>
                    </m:d>
                  </m:oMath>
                </a14:m>
                <a:endParaRPr lang="en-US" sz="2400" dirty="0">
                  <a:solidFill>
                    <a:schemeClr val="tx1">
                      <a:lumMod val="75000"/>
                      <a:lumOff val="25000"/>
                    </a:schemeClr>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587829" y="3432475"/>
                <a:ext cx="5910942" cy="2959336"/>
              </a:xfrm>
              <a:prstGeom prst="rect">
                <a:avLst/>
              </a:prstGeom>
              <a:blipFill>
                <a:blip r:embed="rId4"/>
                <a:stretch>
                  <a:fillRect t="-2881"/>
                </a:stretch>
              </a:blipFill>
            </p:spPr>
            <p:txBody>
              <a:bodyPr/>
              <a:lstStyle/>
              <a:p>
                <a:r>
                  <a:rPr lang="en-US">
                    <a:noFill/>
                  </a:rPr>
                  <a:t> </a:t>
                </a:r>
              </a:p>
            </p:txBody>
          </p:sp>
        </mc:Fallback>
      </mc:AlternateContent>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
        <p:nvSpPr>
          <p:cNvPr id="13" name="圆角矩形 12"/>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8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9142</TotalTime>
  <Words>2541</Words>
  <Application>Microsoft Office PowerPoint</Application>
  <PresentationFormat>全屏显示(4:3)</PresentationFormat>
  <Paragraphs>829</Paragraphs>
  <Slides>76</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76</vt:i4>
      </vt:variant>
    </vt:vector>
  </HeadingPairs>
  <TitlesOfParts>
    <vt:vector size="84" baseType="lpstr">
      <vt:lpstr>Open Sans</vt:lpstr>
      <vt:lpstr>等线</vt:lpstr>
      <vt:lpstr>宋体</vt:lpstr>
      <vt:lpstr>Calibri</vt:lpstr>
      <vt:lpstr>Calibri Light</vt:lpstr>
      <vt:lpstr>Cambria Math</vt:lpstr>
      <vt:lpstr>Times New Roman</vt:lpstr>
      <vt:lpstr>回顾</vt:lpstr>
      <vt:lpstr>Support Vector Machine (SVM)</vt:lpstr>
      <vt:lpstr>What is a vector?</vt:lpstr>
      <vt:lpstr>The magnitude of a vector</vt:lpstr>
      <vt:lpstr>The direction of a vector</vt:lpstr>
      <vt:lpstr>The dot product</vt:lpstr>
      <vt:lpstr>The orthogonal projection of a vector</vt:lpstr>
      <vt:lpstr>The orthogonal projection of a vector</vt:lpstr>
      <vt:lpstr>The orthogonal projection of a vector</vt:lpstr>
      <vt:lpstr>The equation of the hyperplane</vt:lpstr>
      <vt:lpstr>The equation of the hyperplane</vt:lpstr>
      <vt:lpstr>The equation of the hyperplane</vt:lpstr>
      <vt:lpstr>What is a separating hyperplane?</vt:lpstr>
      <vt:lpstr>What is a separating hyperplane?</vt:lpstr>
      <vt:lpstr>Compute signed distance from a point to the hyperplane</vt:lpstr>
      <vt:lpstr>Compute signed distance from a point to the hyperplane</vt:lpstr>
      <vt:lpstr>Distance from a point to decision boundary</vt:lpstr>
      <vt:lpstr>Intuition: where to put the decision boundary? </vt:lpstr>
      <vt:lpstr>Intuition: where to put the decision boundary? </vt:lpstr>
      <vt:lpstr>Intuition: where to put the decision boundary? </vt:lpstr>
      <vt:lpstr>Intuition: where to put the decision boundary? </vt:lpstr>
      <vt:lpstr>Intuition: where to put the decision boundary? </vt:lpstr>
      <vt:lpstr>What is the margin?</vt:lpstr>
      <vt:lpstr>What is the margin?</vt:lpstr>
      <vt:lpstr>The hyperplane and the margin</vt:lpstr>
      <vt:lpstr>Optimizing the Margin</vt:lpstr>
      <vt:lpstr>Optimizing the Margin</vt:lpstr>
      <vt:lpstr>Optimizing the Margin</vt:lpstr>
      <vt:lpstr>Rescaled Margin</vt:lpstr>
      <vt:lpstr>Rescaled Margin</vt:lpstr>
      <vt:lpstr>SVM: max margin formulation for separable data</vt:lpstr>
      <vt:lpstr>How to solve this problem?</vt:lpstr>
      <vt:lpstr>Review: Optimization problems</vt:lpstr>
      <vt:lpstr>Review: Optimization problems</vt:lpstr>
      <vt:lpstr>KKT conditions</vt:lpstr>
      <vt:lpstr>KKT conditions</vt:lpstr>
      <vt:lpstr>KKT conditions</vt:lpstr>
      <vt:lpstr>KKT conditions</vt:lpstr>
      <vt:lpstr>KKT conditions</vt:lpstr>
      <vt:lpstr>KKT conditions</vt:lpstr>
      <vt:lpstr>KKT conditions</vt:lpstr>
      <vt:lpstr>KKT conditions</vt:lpstr>
      <vt:lpstr>How to solve this problem?</vt:lpstr>
      <vt:lpstr>How to solve this problem?</vt:lpstr>
      <vt:lpstr>How to solve this problem?</vt:lpstr>
      <vt:lpstr>How to solve this problem?</vt:lpstr>
      <vt:lpstr>How to solve this problem?</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vt:lpstr>
      <vt:lpstr>Kernel function</vt:lpstr>
      <vt:lpstr>Kernel function</vt:lpstr>
      <vt:lpstr>Kernel function</vt:lpstr>
      <vt:lpstr>Kernel function</vt:lpstr>
      <vt:lpstr>Kernel function</vt:lpstr>
      <vt:lpstr>SVM for non-separable data</vt:lpstr>
      <vt:lpstr>SVM for non-separable data </vt:lpstr>
      <vt:lpstr>SVM for non-separable data </vt:lpstr>
      <vt:lpstr>Hinge loss</vt:lpstr>
      <vt:lpstr>Hinge loss</vt:lpstr>
      <vt:lpstr>Hinge loss</vt:lpstr>
      <vt:lpstr>Primal formulation of support vector machines</vt:lpstr>
      <vt:lpstr>Primal formulation of support vector machines</vt:lpstr>
      <vt:lpstr>How to solve this problem?</vt:lpstr>
      <vt:lpstr>How to solve this problem?</vt:lpstr>
      <vt:lpstr>How to solve this problem?</vt:lpstr>
      <vt:lpstr>How to solve this problem?</vt:lpstr>
      <vt:lpstr>Meaning of “support vectors” in SVMs</vt:lpstr>
      <vt:lpstr>Visualization of how training data points are categorized</vt:lpstr>
      <vt:lpstr>Regularization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dc:title>
  <dc:creator>Ying Shen</dc:creator>
  <cp:lastModifiedBy>Ying Shen</cp:lastModifiedBy>
  <cp:revision>470</cp:revision>
  <dcterms:created xsi:type="dcterms:W3CDTF">2016-07-23T03:09:55Z</dcterms:created>
  <dcterms:modified xsi:type="dcterms:W3CDTF">2019-10-29T11:50:26Z</dcterms:modified>
</cp:coreProperties>
</file>